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7"/>
  </p:notesMasterIdLst>
  <p:handoutMasterIdLst>
    <p:handoutMasterId r:id="rId78"/>
  </p:handoutMasterIdLst>
  <p:sldIdLst>
    <p:sldId id="775" r:id="rId2"/>
    <p:sldId id="788" r:id="rId3"/>
    <p:sldId id="789" r:id="rId4"/>
    <p:sldId id="902" r:id="rId5"/>
    <p:sldId id="903" r:id="rId6"/>
    <p:sldId id="792" r:id="rId7"/>
    <p:sldId id="793" r:id="rId8"/>
    <p:sldId id="794" r:id="rId9"/>
    <p:sldId id="795" r:id="rId10"/>
    <p:sldId id="941" r:id="rId11"/>
    <p:sldId id="796" r:id="rId12"/>
    <p:sldId id="797" r:id="rId13"/>
    <p:sldId id="798" r:id="rId14"/>
    <p:sldId id="799" r:id="rId15"/>
    <p:sldId id="800" r:id="rId16"/>
    <p:sldId id="801" r:id="rId17"/>
    <p:sldId id="802" r:id="rId18"/>
    <p:sldId id="803" r:id="rId19"/>
    <p:sldId id="804" r:id="rId20"/>
    <p:sldId id="942" r:id="rId21"/>
    <p:sldId id="943" r:id="rId22"/>
    <p:sldId id="807" r:id="rId23"/>
    <p:sldId id="808" r:id="rId24"/>
    <p:sldId id="809" r:id="rId25"/>
    <p:sldId id="944" r:id="rId26"/>
    <p:sldId id="811" r:id="rId27"/>
    <p:sldId id="812" r:id="rId28"/>
    <p:sldId id="1004" r:id="rId29"/>
    <p:sldId id="998" r:id="rId30"/>
    <p:sldId id="999" r:id="rId31"/>
    <p:sldId id="945" r:id="rId32"/>
    <p:sldId id="951" r:id="rId33"/>
    <p:sldId id="952" r:id="rId34"/>
    <p:sldId id="953" r:id="rId35"/>
    <p:sldId id="956" r:id="rId36"/>
    <p:sldId id="954" r:id="rId37"/>
    <p:sldId id="814" r:id="rId38"/>
    <p:sldId id="1000" r:id="rId39"/>
    <p:sldId id="955" r:id="rId40"/>
    <p:sldId id="904" r:id="rId41"/>
    <p:sldId id="905" r:id="rId42"/>
    <p:sldId id="906" r:id="rId43"/>
    <p:sldId id="907" r:id="rId44"/>
    <p:sldId id="908" r:id="rId45"/>
    <p:sldId id="909" r:id="rId46"/>
    <p:sldId id="819" r:id="rId47"/>
    <p:sldId id="962" r:id="rId48"/>
    <p:sldId id="979" r:id="rId49"/>
    <p:sldId id="980" r:id="rId50"/>
    <p:sldId id="961" r:id="rId51"/>
    <p:sldId id="960" r:id="rId52"/>
    <p:sldId id="981" r:id="rId53"/>
    <p:sldId id="839" r:id="rId54"/>
    <p:sldId id="840" r:id="rId55"/>
    <p:sldId id="841" r:id="rId56"/>
    <p:sldId id="842" r:id="rId57"/>
    <p:sldId id="843" r:id="rId58"/>
    <p:sldId id="844" r:id="rId59"/>
    <p:sldId id="845" r:id="rId60"/>
    <p:sldId id="846" r:id="rId61"/>
    <p:sldId id="847" r:id="rId62"/>
    <p:sldId id="848" r:id="rId63"/>
    <p:sldId id="849" r:id="rId64"/>
    <p:sldId id="850" r:id="rId65"/>
    <p:sldId id="851" r:id="rId66"/>
    <p:sldId id="1007" r:id="rId67"/>
    <p:sldId id="997" r:id="rId68"/>
    <p:sldId id="1005" r:id="rId69"/>
    <p:sldId id="1006" r:id="rId70"/>
    <p:sldId id="852" r:id="rId71"/>
    <p:sldId id="995" r:id="rId72"/>
    <p:sldId id="853" r:id="rId73"/>
    <p:sldId id="855" r:id="rId74"/>
    <p:sldId id="1001" r:id="rId75"/>
    <p:sldId id="1002" r:id="rId76"/>
  </p:sldIdLst>
  <p:sldSz cx="9144000" cy="6858000" type="screen4x3"/>
  <p:notesSz cx="9283700" cy="6985000"/>
  <p:defaultTextStyle>
    <a:defPPr>
      <a:defRPr lang="en-US"/>
    </a:defPPr>
    <a:lvl1pPr algn="l" defTabSz="457200" rtl="0" fontAlgn="base">
      <a:spcBef>
        <a:spcPct val="0"/>
      </a:spcBef>
      <a:spcAft>
        <a:spcPct val="0"/>
      </a:spcAft>
      <a:defRPr kern="1200">
        <a:solidFill>
          <a:schemeClr val="tx1"/>
        </a:solidFill>
        <a:latin typeface="Arial" charset="0"/>
        <a:ea typeface="+mn-ea"/>
        <a:cs typeface="+mn-cs"/>
      </a:defRPr>
    </a:lvl1pPr>
    <a:lvl2pPr marL="457200" algn="l" defTabSz="457200" rtl="0" fontAlgn="base">
      <a:spcBef>
        <a:spcPct val="0"/>
      </a:spcBef>
      <a:spcAft>
        <a:spcPct val="0"/>
      </a:spcAft>
      <a:defRPr kern="1200">
        <a:solidFill>
          <a:schemeClr val="tx1"/>
        </a:solidFill>
        <a:latin typeface="Arial" charset="0"/>
        <a:ea typeface="+mn-ea"/>
        <a:cs typeface="+mn-cs"/>
      </a:defRPr>
    </a:lvl2pPr>
    <a:lvl3pPr marL="914400" algn="l" defTabSz="457200" rtl="0" fontAlgn="base">
      <a:spcBef>
        <a:spcPct val="0"/>
      </a:spcBef>
      <a:spcAft>
        <a:spcPct val="0"/>
      </a:spcAft>
      <a:defRPr kern="1200">
        <a:solidFill>
          <a:schemeClr val="tx1"/>
        </a:solidFill>
        <a:latin typeface="Arial" charset="0"/>
        <a:ea typeface="+mn-ea"/>
        <a:cs typeface="+mn-cs"/>
      </a:defRPr>
    </a:lvl3pPr>
    <a:lvl4pPr marL="1371600" algn="l" defTabSz="457200" rtl="0" fontAlgn="base">
      <a:spcBef>
        <a:spcPct val="0"/>
      </a:spcBef>
      <a:spcAft>
        <a:spcPct val="0"/>
      </a:spcAft>
      <a:defRPr kern="1200">
        <a:solidFill>
          <a:schemeClr val="tx1"/>
        </a:solidFill>
        <a:latin typeface="Arial" charset="0"/>
        <a:ea typeface="+mn-ea"/>
        <a:cs typeface="+mn-cs"/>
      </a:defRPr>
    </a:lvl4pPr>
    <a:lvl5pPr marL="1828800" algn="l" defTabSz="457200"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FFFF99"/>
    <a:srgbClr val="FFFF66"/>
    <a:srgbClr val="DED9B7"/>
    <a:srgbClr val="960000"/>
    <a:srgbClr val="99FF33"/>
    <a:srgbClr val="C1B778"/>
    <a:srgbClr val="BABAB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751" autoAdjust="0"/>
    <p:restoredTop sz="87285" autoAdjust="0"/>
  </p:normalViewPr>
  <p:slideViewPr>
    <p:cSldViewPr snapToObjects="1">
      <p:cViewPr>
        <p:scale>
          <a:sx n="50" d="100"/>
          <a:sy n="50" d="100"/>
        </p:scale>
        <p:origin x="-1140" y="-134"/>
      </p:cViewPr>
      <p:guideLst>
        <p:guide orient="horz" pos="2944"/>
        <p:guide pos="5568"/>
      </p:guideLst>
    </p:cSldViewPr>
  </p:slideViewPr>
  <p:notesTextViewPr>
    <p:cViewPr>
      <p:scale>
        <a:sx n="100" d="100"/>
        <a:sy n="100" d="100"/>
      </p:scale>
      <p:origin x="0" y="0"/>
    </p:cViewPr>
  </p:notesTextViewPr>
  <p:sorterViewPr>
    <p:cViewPr>
      <p:scale>
        <a:sx n="100" d="100"/>
        <a:sy n="100" d="100"/>
      </p:scale>
      <p:origin x="0" y="12600"/>
    </p:cViewPr>
  </p:sorterViewPr>
  <p:notesViewPr>
    <p:cSldViewPr snapToObjects="1">
      <p:cViewPr varScale="1">
        <p:scale>
          <a:sx n="47" d="100"/>
          <a:sy n="47" d="100"/>
        </p:scale>
        <p:origin x="-1711" y="-58"/>
      </p:cViewPr>
      <p:guideLst>
        <p:guide orient="horz" pos="2200"/>
        <p:guide pos="292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slide" Target="slides/slide73.xml"/><Relationship Id="rId79"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handoutMaster" Target="handoutMasters/handoutMaster1.xml"/><Relationship Id="rId8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4022937" cy="349250"/>
          </a:xfrm>
          <a:prstGeom prst="rect">
            <a:avLst/>
          </a:prstGeom>
        </p:spPr>
        <p:txBody>
          <a:bodyPr vert="horz" lIns="92958" tIns="46479" rIns="92958" bIns="46479" rtlCol="0"/>
          <a:lstStyle>
            <a:lvl1pPr algn="l">
              <a:defRPr sz="1200"/>
            </a:lvl1pPr>
          </a:lstStyle>
          <a:p>
            <a:endParaRPr lang="en-US"/>
          </a:p>
        </p:txBody>
      </p:sp>
      <p:sp>
        <p:nvSpPr>
          <p:cNvPr id="3" name="Date Placeholder 2"/>
          <p:cNvSpPr>
            <a:spLocks noGrp="1"/>
          </p:cNvSpPr>
          <p:nvPr>
            <p:ph type="dt" sz="quarter" idx="1"/>
          </p:nvPr>
        </p:nvSpPr>
        <p:spPr>
          <a:xfrm>
            <a:off x="5258615" y="0"/>
            <a:ext cx="4022937" cy="349250"/>
          </a:xfrm>
          <a:prstGeom prst="rect">
            <a:avLst/>
          </a:prstGeom>
        </p:spPr>
        <p:txBody>
          <a:bodyPr vert="horz" lIns="92958" tIns="46479" rIns="92958" bIns="46479" rtlCol="0"/>
          <a:lstStyle>
            <a:lvl1pPr algn="r">
              <a:defRPr sz="1200"/>
            </a:lvl1pPr>
          </a:lstStyle>
          <a:p>
            <a:fld id="{53E900B7-2981-4D74-994F-BF7F6E666201}" type="datetimeFigureOut">
              <a:rPr lang="en-US" smtClean="0"/>
              <a:t>10/7/2018</a:t>
            </a:fld>
            <a:endParaRPr lang="en-US"/>
          </a:p>
        </p:txBody>
      </p:sp>
      <p:sp>
        <p:nvSpPr>
          <p:cNvPr id="4" name="Footer Placeholder 3"/>
          <p:cNvSpPr>
            <a:spLocks noGrp="1"/>
          </p:cNvSpPr>
          <p:nvPr>
            <p:ph type="ftr" sz="quarter" idx="2"/>
          </p:nvPr>
        </p:nvSpPr>
        <p:spPr>
          <a:xfrm>
            <a:off x="0" y="6634538"/>
            <a:ext cx="4022937" cy="349250"/>
          </a:xfrm>
          <a:prstGeom prst="rect">
            <a:avLst/>
          </a:prstGeom>
        </p:spPr>
        <p:txBody>
          <a:bodyPr vert="horz" lIns="92958" tIns="46479" rIns="92958" bIns="46479" rtlCol="0" anchor="b"/>
          <a:lstStyle>
            <a:lvl1pPr algn="l">
              <a:defRPr sz="1200"/>
            </a:lvl1pPr>
          </a:lstStyle>
          <a:p>
            <a:endParaRPr lang="en-US"/>
          </a:p>
        </p:txBody>
      </p:sp>
      <p:sp>
        <p:nvSpPr>
          <p:cNvPr id="5" name="Slide Number Placeholder 4"/>
          <p:cNvSpPr>
            <a:spLocks noGrp="1"/>
          </p:cNvSpPr>
          <p:nvPr>
            <p:ph type="sldNum" sz="quarter" idx="3"/>
          </p:nvPr>
        </p:nvSpPr>
        <p:spPr>
          <a:xfrm>
            <a:off x="5258615" y="6634538"/>
            <a:ext cx="4022937" cy="349250"/>
          </a:xfrm>
          <a:prstGeom prst="rect">
            <a:avLst/>
          </a:prstGeom>
        </p:spPr>
        <p:txBody>
          <a:bodyPr vert="horz" lIns="92958" tIns="46479" rIns="92958" bIns="46479" rtlCol="0" anchor="b"/>
          <a:lstStyle>
            <a:lvl1pPr algn="r">
              <a:defRPr sz="1200"/>
            </a:lvl1pPr>
          </a:lstStyle>
          <a:p>
            <a:fld id="{0B0C2A28-EEFE-4FF3-977A-EFBA9E380643}" type="slidenum">
              <a:rPr lang="en-US" smtClean="0"/>
              <a:t>‹#›</a:t>
            </a:fld>
            <a:endParaRPr lang="en-US"/>
          </a:p>
        </p:txBody>
      </p:sp>
    </p:spTree>
    <p:extLst>
      <p:ext uri="{BB962C8B-B14F-4D97-AF65-F5344CB8AC3E}">
        <p14:creationId xmlns:p14="http://schemas.microsoft.com/office/powerpoint/2010/main" val="375830926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jpeg>
</file>

<file path=ppt/media/image12.jpeg>
</file>

<file path=ppt/media/image13.png>
</file>

<file path=ppt/media/image14.png>
</file>

<file path=ppt/media/image15.jpeg>
</file>

<file path=ppt/media/image16.png>
</file>

<file path=ppt/media/image17.jpeg>
</file>

<file path=ppt/media/image18.jpeg>
</file>

<file path=ppt/media/image19.jpeg>
</file>

<file path=ppt/media/image2.png>
</file>

<file path=ppt/media/image20.png>
</file>

<file path=ppt/media/image21.png>
</file>

<file path=ppt/media/image22.jpeg>
</file>

<file path=ppt/media/image23.jpeg>
</file>

<file path=ppt/media/image24.jpeg>
</file>

<file path=ppt/media/image25.jpeg>
</file>

<file path=ppt/media/image26.jpeg>
</file>

<file path=ppt/media/image27.png>
</file>

<file path=ppt/media/image28.png>
</file>

<file path=ppt/media/image29.png>
</file>

<file path=ppt/media/image3.jpeg>
</file>

<file path=ppt/media/image30.png>
</file>

<file path=ppt/media/image31.jpeg>
</file>

<file path=ppt/media/image32.jpeg>
</file>

<file path=ppt/media/image33.png>
</file>

<file path=ppt/media/image34.png>
</file>

<file path=ppt/media/image35.png>
</file>

<file path=ppt/media/image36.png>
</file>

<file path=ppt/media/image37.png>
</file>

<file path=ppt/media/image38.png>
</file>

<file path=ppt/media/image39.jpeg>
</file>

<file path=ppt/media/image4.jpe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9394" name="Rectangle 2"/>
          <p:cNvSpPr>
            <a:spLocks noGrp="1" noChangeArrowheads="1"/>
          </p:cNvSpPr>
          <p:nvPr>
            <p:ph type="hdr" sz="quarter"/>
          </p:nvPr>
        </p:nvSpPr>
        <p:spPr bwMode="auto">
          <a:xfrm>
            <a:off x="0" y="0"/>
            <a:ext cx="4022937"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58" tIns="46479" rIns="92958" bIns="46479" numCol="1" anchor="t" anchorCtr="0" compatLnSpc="1">
            <a:prstTxWarp prst="textNoShape">
              <a:avLst/>
            </a:prstTxWarp>
          </a:bodyPr>
          <a:lstStyle>
            <a:lvl1pPr>
              <a:defRPr sz="1200">
                <a:latin typeface="Arial" charset="0"/>
              </a:defRPr>
            </a:lvl1pPr>
          </a:lstStyle>
          <a:p>
            <a:pPr>
              <a:defRPr/>
            </a:pPr>
            <a:endParaRPr lang="en-US"/>
          </a:p>
        </p:txBody>
      </p:sp>
      <p:sp>
        <p:nvSpPr>
          <p:cNvPr id="59395" name="Rectangle 3"/>
          <p:cNvSpPr>
            <a:spLocks noGrp="1" noChangeArrowheads="1"/>
          </p:cNvSpPr>
          <p:nvPr>
            <p:ph type="dt" idx="1"/>
          </p:nvPr>
        </p:nvSpPr>
        <p:spPr bwMode="auto">
          <a:xfrm>
            <a:off x="5258615" y="0"/>
            <a:ext cx="4022937"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58" tIns="46479" rIns="92958" bIns="46479" numCol="1" anchor="t" anchorCtr="0" compatLnSpc="1">
            <a:prstTxWarp prst="textNoShape">
              <a:avLst/>
            </a:prstTxWarp>
          </a:bodyPr>
          <a:lstStyle>
            <a:lvl1pPr algn="r">
              <a:defRPr sz="1200">
                <a:latin typeface="Arial" charset="0"/>
              </a:defRPr>
            </a:lvl1pPr>
          </a:lstStyle>
          <a:p>
            <a:pPr>
              <a:defRPr/>
            </a:pPr>
            <a:fld id="{10C61A07-28D7-4F09-9702-0F4188054F06}" type="datetimeFigureOut">
              <a:rPr lang="en-US"/>
              <a:pPr>
                <a:defRPr/>
              </a:pPr>
              <a:t>10/7/2018</a:t>
            </a:fld>
            <a:endParaRPr lang="en-US"/>
          </a:p>
        </p:txBody>
      </p:sp>
      <p:sp>
        <p:nvSpPr>
          <p:cNvPr id="60420" name="Rectangle 4"/>
          <p:cNvSpPr>
            <a:spLocks noGrp="1" noRot="1" noChangeAspect="1" noChangeArrowheads="1" noTextEdit="1"/>
          </p:cNvSpPr>
          <p:nvPr>
            <p:ph type="sldImg" idx="2"/>
          </p:nvPr>
        </p:nvSpPr>
        <p:spPr bwMode="auto">
          <a:xfrm>
            <a:off x="2895600" y="523875"/>
            <a:ext cx="3492500" cy="2619375"/>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59397" name="Rectangle 5"/>
          <p:cNvSpPr>
            <a:spLocks noGrp="1" noChangeArrowheads="1"/>
          </p:cNvSpPr>
          <p:nvPr>
            <p:ph type="body" sz="quarter" idx="3"/>
          </p:nvPr>
        </p:nvSpPr>
        <p:spPr bwMode="auto">
          <a:xfrm>
            <a:off x="928370" y="3317875"/>
            <a:ext cx="7426960" cy="3143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58" tIns="46479" rIns="92958" bIns="46479"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9398" name="Rectangle 6"/>
          <p:cNvSpPr>
            <a:spLocks noGrp="1" noChangeArrowheads="1"/>
          </p:cNvSpPr>
          <p:nvPr>
            <p:ph type="ftr" sz="quarter" idx="4"/>
          </p:nvPr>
        </p:nvSpPr>
        <p:spPr bwMode="auto">
          <a:xfrm>
            <a:off x="0" y="6634538"/>
            <a:ext cx="4022937"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58" tIns="46479" rIns="92958" bIns="46479" numCol="1" anchor="b" anchorCtr="0" compatLnSpc="1">
            <a:prstTxWarp prst="textNoShape">
              <a:avLst/>
            </a:prstTxWarp>
          </a:bodyPr>
          <a:lstStyle>
            <a:lvl1pPr>
              <a:defRPr sz="1200">
                <a:latin typeface="Arial" charset="0"/>
              </a:defRPr>
            </a:lvl1pPr>
          </a:lstStyle>
          <a:p>
            <a:pPr>
              <a:defRPr/>
            </a:pPr>
            <a:endParaRPr lang="en-US"/>
          </a:p>
        </p:txBody>
      </p:sp>
      <p:sp>
        <p:nvSpPr>
          <p:cNvPr id="59399" name="Rectangle 7"/>
          <p:cNvSpPr>
            <a:spLocks noGrp="1" noChangeArrowheads="1"/>
          </p:cNvSpPr>
          <p:nvPr>
            <p:ph type="sldNum" sz="quarter" idx="5"/>
          </p:nvPr>
        </p:nvSpPr>
        <p:spPr bwMode="auto">
          <a:xfrm>
            <a:off x="5258615" y="6634538"/>
            <a:ext cx="4022937" cy="349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2958" tIns="46479" rIns="92958" bIns="46479" numCol="1" anchor="b" anchorCtr="0" compatLnSpc="1">
            <a:prstTxWarp prst="textNoShape">
              <a:avLst/>
            </a:prstTxWarp>
          </a:bodyPr>
          <a:lstStyle>
            <a:lvl1pPr algn="r">
              <a:defRPr sz="1200">
                <a:latin typeface="Arial" charset="0"/>
              </a:defRPr>
            </a:lvl1pPr>
          </a:lstStyle>
          <a:p>
            <a:pPr>
              <a:defRPr/>
            </a:pPr>
            <a:fld id="{7D3CBC73-C2A9-4DD7-952D-12BB5FF1481C}" type="slidenum">
              <a:rPr lang="en-US"/>
              <a:pPr>
                <a:defRPr/>
              </a:pPr>
              <a:t>‹#›</a:t>
            </a:fld>
            <a:endParaRPr lang="en-US"/>
          </a:p>
        </p:txBody>
      </p:sp>
    </p:spTree>
    <p:extLst>
      <p:ext uri="{BB962C8B-B14F-4D97-AF65-F5344CB8AC3E}">
        <p14:creationId xmlns:p14="http://schemas.microsoft.com/office/powerpoint/2010/main" val="2120219784"/>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alibri" pitchFamily="34" charset="0"/>
        <a:ea typeface="+mn-ea"/>
        <a:cs typeface="+mn-cs"/>
      </a:defRPr>
    </a:lvl1pPr>
    <a:lvl2pPr marL="457200" algn="l" rtl="0" eaLnBrk="0" fontAlgn="base" hangingPunct="0">
      <a:spcBef>
        <a:spcPct val="30000"/>
      </a:spcBef>
      <a:spcAft>
        <a:spcPct val="0"/>
      </a:spcAft>
      <a:defRPr sz="1200" kern="1200">
        <a:solidFill>
          <a:schemeClr val="tx1"/>
        </a:solidFill>
        <a:latin typeface="Calibri" pitchFamily="34" charset="0"/>
        <a:ea typeface="+mn-ea"/>
        <a:cs typeface="+mn-cs"/>
      </a:defRPr>
    </a:lvl2pPr>
    <a:lvl3pPr marL="914400" algn="l" rtl="0" eaLnBrk="0" fontAlgn="base" hangingPunct="0">
      <a:spcBef>
        <a:spcPct val="30000"/>
      </a:spcBef>
      <a:spcAft>
        <a:spcPct val="0"/>
      </a:spcAft>
      <a:defRPr sz="1200" kern="1200">
        <a:solidFill>
          <a:schemeClr val="tx1"/>
        </a:solidFill>
        <a:latin typeface="Calibri" pitchFamily="34" charset="0"/>
        <a:ea typeface="+mn-ea"/>
        <a:cs typeface="+mn-cs"/>
      </a:defRPr>
    </a:lvl3pPr>
    <a:lvl4pPr marL="1371600" algn="l" rtl="0" eaLnBrk="0" fontAlgn="base" hangingPunct="0">
      <a:spcBef>
        <a:spcPct val="30000"/>
      </a:spcBef>
      <a:spcAft>
        <a:spcPct val="0"/>
      </a:spcAft>
      <a:defRPr sz="1200" kern="1200">
        <a:solidFill>
          <a:schemeClr val="tx1"/>
        </a:solidFill>
        <a:latin typeface="Calibri" pitchFamily="34" charset="0"/>
        <a:ea typeface="+mn-ea"/>
        <a:cs typeface="+mn-cs"/>
      </a:defRPr>
    </a:lvl4pPr>
    <a:lvl5pPr marL="1828800" algn="l" rtl="0" eaLnBrk="0" fontAlgn="base" hangingPunct="0">
      <a:spcBef>
        <a:spcPct val="30000"/>
      </a:spcBef>
      <a:spcAft>
        <a:spcPct val="0"/>
      </a:spcAft>
      <a:defRPr sz="1200" kern="1200">
        <a:solidFill>
          <a:schemeClr val="tx1"/>
        </a:solidFill>
        <a:latin typeface="Calibri"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youtube.com/watch?v=pPKymEC_Hss"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hyperphysics.phy-astr.gsu.edu/hbase/vision/rodcone.html"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en-US" dirty="0" smtClean="0"/>
              <a:t>Video to load: </a:t>
            </a:r>
            <a:r>
              <a:rPr lang="en-US" sz="2200" dirty="0" smtClean="0">
                <a:latin typeface="Calibri" panose="020F0502020204030204" pitchFamily="34" charset="0"/>
                <a:hlinkClick r:id="rId3"/>
              </a:rPr>
              <a:t>http://www.youtube.com/watch?v=pPKymEC_Hss</a:t>
            </a:r>
            <a:r>
              <a:rPr lang="en-US" sz="2200" dirty="0" smtClean="0">
                <a:latin typeface="Calibri" panose="020F0502020204030204" pitchFamily="34" charset="0"/>
              </a:rPr>
              <a:t> </a:t>
            </a:r>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1</a:t>
            </a:fld>
            <a:endParaRPr lang="en-US"/>
          </a:p>
        </p:txBody>
      </p:sp>
    </p:spTree>
    <p:extLst>
      <p:ext uri="{BB962C8B-B14F-4D97-AF65-F5344CB8AC3E}">
        <p14:creationId xmlns:p14="http://schemas.microsoft.com/office/powerpoint/2010/main" val="3970769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0434" name="Rectangle 2"/>
          <p:cNvSpPr>
            <a:spLocks noGrp="1" noRot="1" noChangeAspect="1" noChangeArrowheads="1" noTextEdit="1"/>
          </p:cNvSpPr>
          <p:nvPr>
            <p:ph type="sldImg"/>
          </p:nvPr>
        </p:nvSpPr>
        <p:spPr>
          <a:xfrm>
            <a:off x="2901950" y="528638"/>
            <a:ext cx="3479800" cy="2609850"/>
          </a:xfrm>
          <a:ln/>
        </p:spPr>
      </p:sp>
      <p:sp>
        <p:nvSpPr>
          <p:cNvPr id="530435" name="Rectangle 3"/>
          <p:cNvSpPr>
            <a:spLocks noGrp="1" noChangeArrowheads="1"/>
          </p:cNvSpPr>
          <p:nvPr>
            <p:ph type="body" idx="1"/>
          </p:nvPr>
        </p:nvSpPr>
        <p:spPr>
          <a:xfrm>
            <a:off x="1237827" y="3317875"/>
            <a:ext cx="6808047" cy="3142038"/>
          </a:xfrm>
          <a:noFill/>
        </p:spPr>
        <p:txBody>
          <a:bodyPr/>
          <a:lstStyle/>
          <a:p>
            <a:r>
              <a:rPr lang="en-US" smtClean="0"/>
              <a:t>Both RGB and HSV are equivalent</a:t>
            </a:r>
          </a:p>
          <a:p>
            <a:r>
              <a:rPr lang="en-US" smtClean="0"/>
              <a:t>Bottom-right is a useful hsv color chooser that also lets you do rgb</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8994" name="Rectangle 7"/>
          <p:cNvSpPr txBox="1">
            <a:spLocks noGrp="1" noChangeArrowheads="1"/>
          </p:cNvSpPr>
          <p:nvPr/>
        </p:nvSpPr>
        <p:spPr bwMode="auto">
          <a:xfrm>
            <a:off x="5258615" y="6634538"/>
            <a:ext cx="402293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l" eaLnBrk="0" hangingPunct="0">
              <a:defRPr>
                <a:solidFill>
                  <a:schemeClr val="tx1"/>
                </a:solidFill>
                <a:latin typeface="Arial" pitchFamily="34" charset="0"/>
              </a:defRPr>
            </a:lvl1pPr>
            <a:lvl2pPr marL="742950" indent="-285750" algn="l" eaLnBrk="0" hangingPunct="0">
              <a:defRPr>
                <a:solidFill>
                  <a:schemeClr val="tx1"/>
                </a:solidFill>
                <a:latin typeface="Arial" pitchFamily="34" charset="0"/>
              </a:defRPr>
            </a:lvl2pPr>
            <a:lvl3pPr marL="1143000" indent="-228600" algn="l" eaLnBrk="0" hangingPunct="0">
              <a:defRPr>
                <a:solidFill>
                  <a:schemeClr val="tx1"/>
                </a:solidFill>
                <a:latin typeface="Arial" pitchFamily="34" charset="0"/>
              </a:defRPr>
            </a:lvl3pPr>
            <a:lvl4pPr marL="1600200" indent="-228600" algn="l" eaLnBrk="0" hangingPunct="0">
              <a:defRPr>
                <a:solidFill>
                  <a:schemeClr val="tx1"/>
                </a:solidFill>
                <a:latin typeface="Arial" pitchFamily="34" charset="0"/>
              </a:defRPr>
            </a:lvl4pPr>
            <a:lvl5pPr marL="2057400" indent="-228600" algn="l"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r" defTabSz="914400" eaLnBrk="1" hangingPunct="1"/>
            <a:fld id="{01FEFCA2-B009-44E1-A86B-39989326E59C}" type="slidenum">
              <a:rPr lang="en-US" sz="1200">
                <a:cs typeface="Arial" pitchFamily="34" charset="0"/>
              </a:rPr>
              <a:pPr algn="r" defTabSz="914400" eaLnBrk="1" hangingPunct="1"/>
              <a:t>14</a:t>
            </a:fld>
            <a:endParaRPr lang="en-US" sz="1200">
              <a:cs typeface="Arial" pitchFamily="34" charset="0"/>
            </a:endParaRPr>
          </a:p>
        </p:txBody>
      </p:sp>
      <p:sp>
        <p:nvSpPr>
          <p:cNvPr id="468995" name="Rectangle 2"/>
          <p:cNvSpPr>
            <a:spLocks noGrp="1" noRot="1" noChangeAspect="1" noChangeArrowheads="1" noTextEdit="1"/>
          </p:cNvSpPr>
          <p:nvPr>
            <p:ph type="sldImg"/>
          </p:nvPr>
        </p:nvSpPr>
        <p:spPr>
          <a:xfrm>
            <a:off x="2901950" y="528638"/>
            <a:ext cx="3481388" cy="2611437"/>
          </a:xfrm>
          <a:ln/>
        </p:spPr>
      </p:sp>
      <p:sp>
        <p:nvSpPr>
          <p:cNvPr id="468996" name="Rectangle 3"/>
          <p:cNvSpPr>
            <a:spLocks noGrp="1" noChangeArrowheads="1"/>
          </p:cNvSpPr>
          <p:nvPr>
            <p:ph type="body" idx="1"/>
          </p:nvPr>
        </p:nvSpPr>
        <p:spPr>
          <a:xfrm>
            <a:off x="1237827" y="3316663"/>
            <a:ext cx="6808047" cy="3142037"/>
          </a:xfrm>
          <a:noFill/>
        </p:spPr>
        <p:txBody>
          <a:bodyPr/>
          <a:lstStyle/>
          <a:p>
            <a:pPr eaLnBrk="1" hangingPunct="1"/>
            <a:r>
              <a:rPr lang="en-US" smtClean="0"/>
              <a:t>Light passes through lens and is focused on retina</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4834" name="Rectangle 2"/>
          <p:cNvSpPr>
            <a:spLocks noGrp="1" noRot="1" noChangeAspect="1" noChangeArrowheads="1" noTextEdit="1"/>
          </p:cNvSpPr>
          <p:nvPr>
            <p:ph type="sldImg"/>
          </p:nvPr>
        </p:nvSpPr>
        <p:spPr>
          <a:xfrm>
            <a:off x="2901950" y="528638"/>
            <a:ext cx="3481388" cy="2611437"/>
          </a:xfrm>
          <a:ln/>
        </p:spPr>
      </p:sp>
      <p:sp>
        <p:nvSpPr>
          <p:cNvPr id="504835" name="Rectangle 3"/>
          <p:cNvSpPr>
            <a:spLocks noGrp="1" noChangeArrowheads="1"/>
          </p:cNvSpPr>
          <p:nvPr>
            <p:ph type="body" idx="1"/>
          </p:nvPr>
        </p:nvSpPr>
        <p:spPr>
          <a:xfrm>
            <a:off x="1237827" y="3316663"/>
            <a:ext cx="6808047" cy="3142037"/>
          </a:xfrm>
          <a:noFill/>
        </p:spPr>
        <p:txBody>
          <a:bodyPr/>
          <a:lstStyle/>
          <a:p>
            <a:endParaRPr lang="en-US" smtClean="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6882" name="Rectangle 2"/>
          <p:cNvSpPr>
            <a:spLocks noGrp="1" noRot="1" noChangeAspect="1" noChangeArrowheads="1" noTextEdit="1"/>
          </p:cNvSpPr>
          <p:nvPr>
            <p:ph type="sldImg"/>
          </p:nvPr>
        </p:nvSpPr>
        <p:spPr>
          <a:xfrm>
            <a:off x="2901950" y="528638"/>
            <a:ext cx="3481388" cy="2611437"/>
          </a:xfrm>
          <a:ln/>
        </p:spPr>
      </p:sp>
      <p:sp>
        <p:nvSpPr>
          <p:cNvPr id="506883" name="Rectangle 3"/>
          <p:cNvSpPr>
            <a:spLocks noGrp="1" noChangeArrowheads="1"/>
          </p:cNvSpPr>
          <p:nvPr>
            <p:ph type="body" idx="1"/>
          </p:nvPr>
        </p:nvSpPr>
        <p:spPr>
          <a:xfrm>
            <a:off x="1237827" y="3316663"/>
            <a:ext cx="6808047" cy="3142037"/>
          </a:xfrm>
          <a:noFill/>
        </p:spPr>
        <p:txBody>
          <a:bodyPr/>
          <a:lstStyle/>
          <a:p>
            <a:pPr lvl="1"/>
            <a:r>
              <a:rPr lang="en-US" smtClean="0">
                <a:hlinkClick r:id="rId3"/>
              </a:rPr>
              <a:t>http://hyperphysics.phy-astr.gsu.edu/hbase/vision/rodcone.html</a:t>
            </a:r>
            <a:r>
              <a:rPr lang="en-US" smtClean="0"/>
              <a:t> </a:t>
            </a:r>
          </a:p>
          <a:p>
            <a:endParaRPr lang="en-US" smtClean="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8930" name="Rectangle 2"/>
          <p:cNvSpPr>
            <a:spLocks noGrp="1" noRot="1" noChangeAspect="1" noChangeArrowheads="1" noTextEdit="1"/>
          </p:cNvSpPr>
          <p:nvPr>
            <p:ph type="sldImg"/>
          </p:nvPr>
        </p:nvSpPr>
        <p:spPr>
          <a:xfrm>
            <a:off x="2901950" y="528638"/>
            <a:ext cx="3481388" cy="2611437"/>
          </a:xfrm>
          <a:ln/>
        </p:spPr>
      </p:sp>
      <p:sp>
        <p:nvSpPr>
          <p:cNvPr id="508931" name="Rectangle 3"/>
          <p:cNvSpPr>
            <a:spLocks noGrp="1" noChangeArrowheads="1"/>
          </p:cNvSpPr>
          <p:nvPr>
            <p:ph type="body" idx="1"/>
          </p:nvPr>
        </p:nvSpPr>
        <p:spPr>
          <a:xfrm>
            <a:off x="1237827" y="3316663"/>
            <a:ext cx="6808047" cy="3142037"/>
          </a:xfrm>
          <a:noFill/>
        </p:spPr>
        <p:txBody>
          <a:bodyPr/>
          <a:lstStyle/>
          <a:p>
            <a:pPr lvl="1"/>
            <a:endParaRPr lang="en-US" smtClean="0"/>
          </a:p>
          <a:p>
            <a:pPr lvl="1"/>
            <a:endParaRPr lang="en-US" smtClean="0"/>
          </a:p>
          <a:p>
            <a:endParaRPr lang="en-US" smtClean="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8450" name="Rectangle 7"/>
          <p:cNvSpPr txBox="1">
            <a:spLocks noGrp="1" noChangeArrowheads="1"/>
          </p:cNvSpPr>
          <p:nvPr/>
        </p:nvSpPr>
        <p:spPr bwMode="auto">
          <a:xfrm>
            <a:off x="5258615" y="6634538"/>
            <a:ext cx="402293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l" eaLnBrk="0" hangingPunct="0">
              <a:defRPr>
                <a:solidFill>
                  <a:schemeClr val="tx1"/>
                </a:solidFill>
                <a:latin typeface="Arial" pitchFamily="34" charset="0"/>
              </a:defRPr>
            </a:lvl1pPr>
            <a:lvl2pPr marL="742950" indent="-285750" algn="l" eaLnBrk="0" hangingPunct="0">
              <a:defRPr>
                <a:solidFill>
                  <a:schemeClr val="tx1"/>
                </a:solidFill>
                <a:latin typeface="Arial" pitchFamily="34" charset="0"/>
              </a:defRPr>
            </a:lvl2pPr>
            <a:lvl3pPr marL="1143000" indent="-228600" algn="l" eaLnBrk="0" hangingPunct="0">
              <a:defRPr>
                <a:solidFill>
                  <a:schemeClr val="tx1"/>
                </a:solidFill>
                <a:latin typeface="Arial" pitchFamily="34" charset="0"/>
              </a:defRPr>
            </a:lvl3pPr>
            <a:lvl4pPr marL="1600200" indent="-228600" algn="l" eaLnBrk="0" hangingPunct="0">
              <a:defRPr>
                <a:solidFill>
                  <a:schemeClr val="tx1"/>
                </a:solidFill>
                <a:latin typeface="Arial" pitchFamily="34" charset="0"/>
              </a:defRPr>
            </a:lvl4pPr>
            <a:lvl5pPr marL="2057400" indent="-228600" algn="l"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r" defTabSz="914400" eaLnBrk="1" hangingPunct="1"/>
            <a:fld id="{B77DF17A-9F99-49E3-A36D-B3BFAAF2B1CD}" type="slidenum">
              <a:rPr lang="en-US" sz="1200">
                <a:cs typeface="Arial" pitchFamily="34" charset="0"/>
              </a:rPr>
              <a:pPr algn="r" defTabSz="914400" eaLnBrk="1" hangingPunct="1"/>
              <a:t>18</a:t>
            </a:fld>
            <a:endParaRPr lang="en-US" sz="1200">
              <a:cs typeface="Arial" pitchFamily="34" charset="0"/>
            </a:endParaRPr>
          </a:p>
        </p:txBody>
      </p:sp>
      <p:sp>
        <p:nvSpPr>
          <p:cNvPr id="488451" name="Rectangle 2"/>
          <p:cNvSpPr>
            <a:spLocks noGrp="1" noRot="1" noChangeAspect="1" noChangeArrowheads="1" noTextEdit="1"/>
          </p:cNvSpPr>
          <p:nvPr>
            <p:ph type="sldImg"/>
          </p:nvPr>
        </p:nvSpPr>
        <p:spPr>
          <a:xfrm>
            <a:off x="2901950" y="528638"/>
            <a:ext cx="3481388" cy="2611437"/>
          </a:xfrm>
          <a:ln/>
        </p:spPr>
      </p:sp>
      <p:sp>
        <p:nvSpPr>
          <p:cNvPr id="488452" name="Rectangle 3"/>
          <p:cNvSpPr>
            <a:spLocks noGrp="1" noChangeArrowheads="1"/>
          </p:cNvSpPr>
          <p:nvPr>
            <p:ph type="body" idx="1"/>
          </p:nvPr>
        </p:nvSpPr>
        <p:spPr>
          <a:xfrm>
            <a:off x="1237827" y="3316663"/>
            <a:ext cx="6808047" cy="3142037"/>
          </a:xfrm>
          <a:noFill/>
        </p:spPr>
        <p:txBody>
          <a:bodyPr/>
          <a:lstStyle/>
          <a:p>
            <a:pPr eaLnBrk="1" hangingPunct="1"/>
            <a:endParaRPr lang="en-US" smtClean="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0498" name="Rectangle 7"/>
          <p:cNvSpPr txBox="1">
            <a:spLocks noGrp="1" noChangeArrowheads="1"/>
          </p:cNvSpPr>
          <p:nvPr/>
        </p:nvSpPr>
        <p:spPr bwMode="auto">
          <a:xfrm>
            <a:off x="5258615" y="6634538"/>
            <a:ext cx="402293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l" eaLnBrk="0" hangingPunct="0">
              <a:defRPr>
                <a:solidFill>
                  <a:schemeClr val="tx1"/>
                </a:solidFill>
                <a:latin typeface="Arial" pitchFamily="34" charset="0"/>
              </a:defRPr>
            </a:lvl1pPr>
            <a:lvl2pPr marL="742950" indent="-285750" algn="l" eaLnBrk="0" hangingPunct="0">
              <a:defRPr>
                <a:solidFill>
                  <a:schemeClr val="tx1"/>
                </a:solidFill>
                <a:latin typeface="Arial" pitchFamily="34" charset="0"/>
              </a:defRPr>
            </a:lvl2pPr>
            <a:lvl3pPr marL="1143000" indent="-228600" algn="l" eaLnBrk="0" hangingPunct="0">
              <a:defRPr>
                <a:solidFill>
                  <a:schemeClr val="tx1"/>
                </a:solidFill>
                <a:latin typeface="Arial" pitchFamily="34" charset="0"/>
              </a:defRPr>
            </a:lvl3pPr>
            <a:lvl4pPr marL="1600200" indent="-228600" algn="l" eaLnBrk="0" hangingPunct="0">
              <a:defRPr>
                <a:solidFill>
                  <a:schemeClr val="tx1"/>
                </a:solidFill>
                <a:latin typeface="Arial" pitchFamily="34" charset="0"/>
              </a:defRPr>
            </a:lvl4pPr>
            <a:lvl5pPr marL="2057400" indent="-228600" algn="l"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r" defTabSz="914400" eaLnBrk="1" hangingPunct="1"/>
            <a:fld id="{4E6FE5FE-7B21-47EA-9552-7C81F8A9A5CF}" type="slidenum">
              <a:rPr lang="en-US" sz="1200">
                <a:cs typeface="Arial" pitchFamily="34" charset="0"/>
              </a:rPr>
              <a:pPr algn="r" defTabSz="914400" eaLnBrk="1" hangingPunct="1"/>
              <a:t>19</a:t>
            </a:fld>
            <a:endParaRPr lang="en-US" sz="1200">
              <a:cs typeface="Arial" pitchFamily="34" charset="0"/>
            </a:endParaRPr>
          </a:p>
        </p:txBody>
      </p:sp>
      <p:sp>
        <p:nvSpPr>
          <p:cNvPr id="490499" name="Rectangle 2"/>
          <p:cNvSpPr>
            <a:spLocks noGrp="1" noRot="1" noChangeAspect="1" noChangeArrowheads="1" noTextEdit="1"/>
          </p:cNvSpPr>
          <p:nvPr>
            <p:ph type="sldImg"/>
          </p:nvPr>
        </p:nvSpPr>
        <p:spPr>
          <a:xfrm>
            <a:off x="2901950" y="528638"/>
            <a:ext cx="3481388" cy="2611437"/>
          </a:xfrm>
          <a:ln/>
        </p:spPr>
      </p:sp>
      <p:sp>
        <p:nvSpPr>
          <p:cNvPr id="490500" name="Rectangle 3"/>
          <p:cNvSpPr>
            <a:spLocks noGrp="1" noChangeArrowheads="1"/>
          </p:cNvSpPr>
          <p:nvPr>
            <p:ph type="body" idx="1"/>
          </p:nvPr>
        </p:nvSpPr>
        <p:spPr>
          <a:xfrm>
            <a:off x="1237827" y="3316663"/>
            <a:ext cx="6808047" cy="3142037"/>
          </a:xfrm>
          <a:noFill/>
        </p:spPr>
        <p:txBody>
          <a:bodyPr/>
          <a:lstStyle/>
          <a:p>
            <a:pPr eaLnBrk="1" hangingPunct="1"/>
            <a:r>
              <a:rPr kumimoji="1" lang="en-US" smtClean="0"/>
              <a:t>http://insight.med.utah.edu/Webvision/index.html</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2786" name="Rectangle 7"/>
          <p:cNvSpPr txBox="1">
            <a:spLocks noGrp="1" noChangeArrowheads="1"/>
          </p:cNvSpPr>
          <p:nvPr/>
        </p:nvSpPr>
        <p:spPr bwMode="auto">
          <a:xfrm>
            <a:off x="5258615" y="6634538"/>
            <a:ext cx="402293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l" eaLnBrk="0" hangingPunct="0">
              <a:defRPr>
                <a:solidFill>
                  <a:schemeClr val="tx1"/>
                </a:solidFill>
                <a:latin typeface="Arial" pitchFamily="34" charset="0"/>
              </a:defRPr>
            </a:lvl1pPr>
            <a:lvl2pPr marL="742950" indent="-285750" algn="l" eaLnBrk="0" hangingPunct="0">
              <a:defRPr>
                <a:solidFill>
                  <a:schemeClr val="tx1"/>
                </a:solidFill>
                <a:latin typeface="Arial" pitchFamily="34" charset="0"/>
              </a:defRPr>
            </a:lvl2pPr>
            <a:lvl3pPr marL="1143000" indent="-228600" algn="l" eaLnBrk="0" hangingPunct="0">
              <a:defRPr>
                <a:solidFill>
                  <a:schemeClr val="tx1"/>
                </a:solidFill>
                <a:latin typeface="Arial" pitchFamily="34" charset="0"/>
              </a:defRPr>
            </a:lvl3pPr>
            <a:lvl4pPr marL="1600200" indent="-228600" algn="l" eaLnBrk="0" hangingPunct="0">
              <a:defRPr>
                <a:solidFill>
                  <a:schemeClr val="tx1"/>
                </a:solidFill>
                <a:latin typeface="Arial" pitchFamily="34" charset="0"/>
              </a:defRPr>
            </a:lvl4pPr>
            <a:lvl5pPr marL="2057400" indent="-228600" algn="l"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r" defTabSz="914400" eaLnBrk="1" hangingPunct="1"/>
            <a:fld id="{8C3F7E61-21E6-43C4-B15F-58C4533EB252}" type="slidenum">
              <a:rPr lang="en-US" sz="1200">
                <a:cs typeface="Arial" pitchFamily="34" charset="0"/>
              </a:rPr>
              <a:pPr algn="r" defTabSz="914400" eaLnBrk="1" hangingPunct="1"/>
              <a:t>23</a:t>
            </a:fld>
            <a:endParaRPr lang="en-US" sz="1200">
              <a:cs typeface="Arial" pitchFamily="34" charset="0"/>
            </a:endParaRPr>
          </a:p>
        </p:txBody>
      </p:sp>
      <p:sp>
        <p:nvSpPr>
          <p:cNvPr id="502787" name="Rectangle 2"/>
          <p:cNvSpPr>
            <a:spLocks noGrp="1" noRot="1" noChangeAspect="1" noChangeArrowheads="1" noTextEdit="1"/>
          </p:cNvSpPr>
          <p:nvPr>
            <p:ph type="sldImg"/>
          </p:nvPr>
        </p:nvSpPr>
        <p:spPr>
          <a:xfrm>
            <a:off x="2901950" y="528638"/>
            <a:ext cx="3481388" cy="2611437"/>
          </a:xfrm>
          <a:ln/>
        </p:spPr>
      </p:sp>
      <p:sp>
        <p:nvSpPr>
          <p:cNvPr id="502788" name="Rectangle 3"/>
          <p:cNvSpPr>
            <a:spLocks noGrp="1" noChangeArrowheads="1"/>
          </p:cNvSpPr>
          <p:nvPr>
            <p:ph type="body" idx="1"/>
          </p:nvPr>
        </p:nvSpPr>
        <p:spPr>
          <a:xfrm>
            <a:off x="1237827" y="3316663"/>
            <a:ext cx="6808047" cy="3142037"/>
          </a:xfrm>
          <a:noFill/>
        </p:spPr>
        <p:txBody>
          <a:bodyPr/>
          <a:lstStyle/>
          <a:p>
            <a:pPr eaLnBrk="1" hangingPunct="1"/>
            <a:r>
              <a:rPr lang="en-US" dirty="0" smtClean="0"/>
              <a:t>Saturated -&gt; Pastels</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7122" name="Rectangle 2"/>
          <p:cNvSpPr>
            <a:spLocks noGrp="1" noRot="1" noChangeAspect="1" noChangeArrowheads="1" noTextEdit="1"/>
          </p:cNvSpPr>
          <p:nvPr>
            <p:ph type="sldImg"/>
          </p:nvPr>
        </p:nvSpPr>
        <p:spPr>
          <a:xfrm>
            <a:off x="2901950" y="528638"/>
            <a:ext cx="3481388" cy="2611437"/>
          </a:xfrm>
          <a:ln/>
        </p:spPr>
      </p:sp>
      <p:sp>
        <p:nvSpPr>
          <p:cNvPr id="517123" name="Rectangle 3"/>
          <p:cNvSpPr>
            <a:spLocks noGrp="1" noChangeArrowheads="1"/>
          </p:cNvSpPr>
          <p:nvPr>
            <p:ph type="body" idx="1"/>
          </p:nvPr>
        </p:nvSpPr>
        <p:spPr>
          <a:xfrm>
            <a:off x="1237827" y="3316663"/>
            <a:ext cx="6808047" cy="3142037"/>
          </a:xfrm>
          <a:noFill/>
        </p:spPr>
        <p:txBody>
          <a:bodyPr/>
          <a:lstStyle/>
          <a:p>
            <a:endParaRPr lang="en-US" smtClean="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Rectangle 2"/>
          <p:cNvSpPr>
            <a:spLocks noGrp="1" noRot="1" noChangeAspect="1" noChangeArrowheads="1" noTextEdit="1"/>
          </p:cNvSpPr>
          <p:nvPr>
            <p:ph type="sldImg"/>
          </p:nvPr>
        </p:nvSpPr>
        <p:spPr>
          <a:ln/>
        </p:spPr>
      </p:sp>
      <p:sp>
        <p:nvSpPr>
          <p:cNvPr id="533507" name="Rectangle 3"/>
          <p:cNvSpPr>
            <a:spLocks noGrp="1" noChangeArrowheads="1"/>
          </p:cNvSpPr>
          <p:nvPr>
            <p:ph type="body" idx="1"/>
          </p:nvPr>
        </p:nvSpPr>
        <p:spPr>
          <a:noFill/>
        </p:spPr>
        <p:txBody>
          <a:bodyPr/>
          <a:lstStyle/>
          <a:p>
            <a:r>
              <a:rPr lang="en-US" smtClean="0"/>
              <a:t>Traffic signs have multiple cues: color, word, shape</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2850" name="Rectangle 7"/>
          <p:cNvSpPr txBox="1">
            <a:spLocks noGrp="1" noChangeArrowheads="1"/>
          </p:cNvSpPr>
          <p:nvPr/>
        </p:nvSpPr>
        <p:spPr bwMode="auto">
          <a:xfrm>
            <a:off x="5258615" y="6634538"/>
            <a:ext cx="402293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l" eaLnBrk="0" hangingPunct="0">
              <a:defRPr>
                <a:solidFill>
                  <a:schemeClr val="tx1"/>
                </a:solidFill>
                <a:latin typeface="Arial" pitchFamily="34" charset="0"/>
              </a:defRPr>
            </a:lvl1pPr>
            <a:lvl2pPr marL="742950" indent="-285750" algn="l" eaLnBrk="0" hangingPunct="0">
              <a:defRPr>
                <a:solidFill>
                  <a:schemeClr val="tx1"/>
                </a:solidFill>
                <a:latin typeface="Arial" pitchFamily="34" charset="0"/>
              </a:defRPr>
            </a:lvl2pPr>
            <a:lvl3pPr marL="1143000" indent="-228600" algn="l" eaLnBrk="0" hangingPunct="0">
              <a:defRPr>
                <a:solidFill>
                  <a:schemeClr val="tx1"/>
                </a:solidFill>
                <a:latin typeface="Arial" pitchFamily="34" charset="0"/>
              </a:defRPr>
            </a:lvl3pPr>
            <a:lvl4pPr marL="1600200" indent="-228600" algn="l" eaLnBrk="0" hangingPunct="0">
              <a:defRPr>
                <a:solidFill>
                  <a:schemeClr val="tx1"/>
                </a:solidFill>
                <a:latin typeface="Arial" pitchFamily="34" charset="0"/>
              </a:defRPr>
            </a:lvl4pPr>
            <a:lvl5pPr marL="2057400" indent="-228600" algn="l"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r" defTabSz="914400" eaLnBrk="1" hangingPunct="1"/>
            <a:fld id="{3CC45535-0040-4479-9067-C42A3687D1A2}" type="slidenum">
              <a:rPr lang="en-US" sz="1200">
                <a:cs typeface="Arial" pitchFamily="34" charset="0"/>
              </a:rPr>
              <a:pPr algn="r" defTabSz="914400" eaLnBrk="1" hangingPunct="1"/>
              <a:t>3</a:t>
            </a:fld>
            <a:endParaRPr lang="en-US" sz="1200">
              <a:cs typeface="Arial" pitchFamily="34" charset="0"/>
            </a:endParaRPr>
          </a:p>
        </p:txBody>
      </p:sp>
      <p:sp>
        <p:nvSpPr>
          <p:cNvPr id="462851" name="Rectangle 2"/>
          <p:cNvSpPr>
            <a:spLocks noGrp="1" noRot="1" noChangeAspect="1" noChangeArrowheads="1" noTextEdit="1"/>
          </p:cNvSpPr>
          <p:nvPr>
            <p:ph type="sldImg"/>
          </p:nvPr>
        </p:nvSpPr>
        <p:spPr>
          <a:xfrm>
            <a:off x="2901950" y="528638"/>
            <a:ext cx="3481388" cy="2611437"/>
          </a:xfrm>
          <a:ln/>
        </p:spPr>
      </p:sp>
      <p:sp>
        <p:nvSpPr>
          <p:cNvPr id="462852" name="Rectangle 3"/>
          <p:cNvSpPr>
            <a:spLocks noGrp="1" noChangeArrowheads="1"/>
          </p:cNvSpPr>
          <p:nvPr>
            <p:ph type="body" idx="1"/>
          </p:nvPr>
        </p:nvSpPr>
        <p:spPr>
          <a:xfrm>
            <a:off x="1237827" y="3316663"/>
            <a:ext cx="6808047" cy="3142037"/>
          </a:xfrm>
          <a:noFill/>
        </p:spPr>
        <p:txBody>
          <a:bodyPr/>
          <a:lstStyle/>
          <a:p>
            <a:pPr eaLnBrk="1" hangingPunct="1"/>
            <a:endParaRPr lang="en-US" smtClean="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Humans can’t really see much more colors</a:t>
            </a:r>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34</a:t>
            </a:fld>
            <a:endParaRPr lang="en-US"/>
          </a:p>
        </p:txBody>
      </p:sp>
    </p:spTree>
    <p:extLst>
      <p:ext uri="{BB962C8B-B14F-4D97-AF65-F5344CB8AC3E}">
        <p14:creationId xmlns:p14="http://schemas.microsoft.com/office/powerpoint/2010/main" val="161103068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If you need color help, can use lots of online tools</a:t>
            </a:r>
          </a:p>
          <a:p>
            <a:r>
              <a:rPr lang="en-US" dirty="0" smtClean="0"/>
              <a:t>http://colorschemedesigner.com/csd-3.5/</a:t>
            </a:r>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37</a:t>
            </a:fld>
            <a:endParaRPr lang="en-US"/>
          </a:p>
        </p:txBody>
      </p:sp>
    </p:spTree>
    <p:extLst>
      <p:ext uri="{BB962C8B-B14F-4D97-AF65-F5344CB8AC3E}">
        <p14:creationId xmlns:p14="http://schemas.microsoft.com/office/powerpoint/2010/main" val="9236891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https://material.io/color/</a:t>
            </a:r>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38</a:t>
            </a:fld>
            <a:endParaRPr lang="en-US"/>
          </a:p>
        </p:txBody>
      </p:sp>
    </p:spTree>
    <p:extLst>
      <p:ext uri="{BB962C8B-B14F-4D97-AF65-F5344CB8AC3E}">
        <p14:creationId xmlns:p14="http://schemas.microsoft.com/office/powerpoint/2010/main" val="28634572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Rectangle 2"/>
          <p:cNvSpPr>
            <a:spLocks noGrp="1" noRot="1" noChangeAspect="1" noChangeArrowheads="1" noTextEdit="1"/>
          </p:cNvSpPr>
          <p:nvPr>
            <p:ph type="sldImg"/>
          </p:nvPr>
        </p:nvSpPr>
        <p:spPr>
          <a:xfrm>
            <a:off x="2901950" y="527050"/>
            <a:ext cx="3481388" cy="2611438"/>
          </a:xfrm>
          <a:ln w="12700" cap="flat">
            <a:solidFill>
              <a:schemeClr val="tx1"/>
            </a:solidFill>
          </a:ln>
        </p:spPr>
      </p:sp>
      <p:sp>
        <p:nvSpPr>
          <p:cNvPr id="84995" name="Rectangle 3"/>
          <p:cNvSpPr>
            <a:spLocks noGrp="1" noChangeArrowheads="1"/>
          </p:cNvSpPr>
          <p:nvPr>
            <p:ph type="body" idx="1"/>
          </p:nvPr>
        </p:nvSpPr>
        <p:spPr>
          <a:xfrm>
            <a:off x="1237827" y="3315450"/>
            <a:ext cx="6808047" cy="3144463"/>
          </a:xfrm>
          <a:noFill/>
        </p:spPr>
        <p:txBody>
          <a:bodyPr lIns="93293" tIns="48202" rIns="93293" bIns="48202"/>
          <a:lstStyle/>
          <a:p>
            <a:pPr eaLnBrk="1" hangingPunct="1"/>
            <a:r>
              <a:rPr lang="en-US" dirty="0" err="1" smtClean="0"/>
              <a:t>Ack</a:t>
            </a:r>
            <a:r>
              <a:rPr lang="en-US" dirty="0" smtClean="0"/>
              <a:t>!!!! Buttons for power and sleep </a:t>
            </a:r>
            <a:r>
              <a:rPr lang="en-US" baseline="0" dirty="0" smtClean="0"/>
              <a:t>on this laptop are right next to the delete and arrow buttons. Very dangerous, very error prone.</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Here is another (silly) example of preventing errors. </a:t>
            </a:r>
          </a:p>
          <a:p>
            <a:r>
              <a:rPr lang="en-US" dirty="0" smtClean="0"/>
              <a:t>This will</a:t>
            </a:r>
            <a:r>
              <a:rPr lang="en-US" baseline="0" dirty="0" smtClean="0"/>
              <a:t> likely be the stupidest video you see this week, but it’s also a great example of bad design. How might we prevent this?</a:t>
            </a:r>
            <a:endParaRPr lang="en-US" dirty="0"/>
          </a:p>
        </p:txBody>
      </p:sp>
      <p:sp>
        <p:nvSpPr>
          <p:cNvPr id="4" name="Slide Number Placeholder 3"/>
          <p:cNvSpPr>
            <a:spLocks noGrp="1"/>
          </p:cNvSpPr>
          <p:nvPr>
            <p:ph type="sldNum" sz="quarter" idx="10"/>
          </p:nvPr>
        </p:nvSpPr>
        <p:spPr/>
        <p:txBody>
          <a:bodyPr/>
          <a:lstStyle/>
          <a:p>
            <a:pPr>
              <a:defRPr/>
            </a:pPr>
            <a:fld id="{F509FD35-200A-4CC4-8608-4AB029848C0C}" type="slidenum">
              <a:rPr lang="en-US" smtClean="0"/>
              <a:pPr>
                <a:defRPr/>
              </a:pPr>
              <a:t>41</a:t>
            </a:fld>
            <a:endParaRPr lang="en-US"/>
          </a:p>
        </p:txBody>
      </p:sp>
    </p:spTree>
    <p:extLst>
      <p:ext uri="{BB962C8B-B14F-4D97-AF65-F5344CB8AC3E}">
        <p14:creationId xmlns:p14="http://schemas.microsoft.com/office/powerpoint/2010/main" val="124928833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baseline="0" dirty="0" smtClean="0"/>
              <a:t>Basically, make it harder to hit “Doomsday” button (or far easier to hit Coffee)</a:t>
            </a:r>
            <a:endParaRPr lang="en-US" dirty="0" smtClean="0"/>
          </a:p>
          <a:p>
            <a:r>
              <a:rPr lang="en-US" dirty="0" smtClean="0"/>
              <a:t>Examples: </a:t>
            </a:r>
            <a:r>
              <a:rPr lang="en-US" baseline="0" dirty="0" smtClean="0"/>
              <a:t>add safety locks, increase distance (</a:t>
            </a:r>
            <a:r>
              <a:rPr lang="en-US" baseline="0" dirty="0" err="1" smtClean="0"/>
              <a:t>ie</a:t>
            </a:r>
            <a:r>
              <a:rPr lang="en-US" baseline="0" dirty="0" smtClean="0"/>
              <a:t> don’t have coffee next to Doomsday button), make coffee button bigger, etc.</a:t>
            </a:r>
          </a:p>
          <a:p>
            <a:endParaRPr lang="en-US" baseline="0" dirty="0" smtClean="0"/>
          </a:p>
        </p:txBody>
      </p:sp>
      <p:sp>
        <p:nvSpPr>
          <p:cNvPr id="4" name="Slide Number Placeholder 3"/>
          <p:cNvSpPr>
            <a:spLocks noGrp="1"/>
          </p:cNvSpPr>
          <p:nvPr>
            <p:ph type="sldNum" sz="quarter" idx="10"/>
          </p:nvPr>
        </p:nvSpPr>
        <p:spPr/>
        <p:txBody>
          <a:bodyPr/>
          <a:lstStyle/>
          <a:p>
            <a:pPr>
              <a:defRPr/>
            </a:pPr>
            <a:fld id="{F509FD35-200A-4CC4-8608-4AB029848C0C}" type="slidenum">
              <a:rPr lang="en-US" smtClean="0"/>
              <a:pPr>
                <a:defRPr/>
              </a:pPr>
              <a:t>42</a:t>
            </a:fld>
            <a:endParaRPr lang="en-US"/>
          </a:p>
        </p:txBody>
      </p:sp>
    </p:spTree>
    <p:extLst>
      <p:ext uri="{BB962C8B-B14F-4D97-AF65-F5344CB8AC3E}">
        <p14:creationId xmlns:p14="http://schemas.microsoft.com/office/powerpoint/2010/main" val="24497566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These two examples are examples</a:t>
            </a:r>
            <a:r>
              <a:rPr lang="en-US" baseline="0" dirty="0" smtClean="0"/>
              <a:t> of </a:t>
            </a:r>
            <a:r>
              <a:rPr lang="en-US" baseline="0" dirty="0" err="1" smtClean="0"/>
              <a:t>Fitts</a:t>
            </a:r>
            <a:r>
              <a:rPr lang="en-US" baseline="0" dirty="0" smtClean="0"/>
              <a:t>’ Law. The basic idea is that, for any pointing device (mouse, finger, stylus, </a:t>
            </a:r>
            <a:r>
              <a:rPr lang="en-US" baseline="0" dirty="0" err="1" smtClean="0"/>
              <a:t>etc</a:t>
            </a:r>
            <a:r>
              <a:rPr lang="en-US" baseline="0" dirty="0" smtClean="0"/>
              <a:t>), things that are close and/or big are faster and easier to hit than things that are far and/or small. Simple idea, but lots of surprising examples of this principle in user interfaces.</a:t>
            </a:r>
          </a:p>
          <a:p>
            <a:endParaRPr lang="en-US" baseline="0" dirty="0" smtClean="0"/>
          </a:p>
          <a:p>
            <a:pPr>
              <a:lnSpc>
                <a:spcPct val="90000"/>
              </a:lnSpc>
            </a:pPr>
            <a:r>
              <a:rPr lang="en-US" dirty="0" smtClean="0">
                <a:latin typeface="Calibri" panose="020F0502020204030204" pitchFamily="34" charset="0"/>
              </a:rPr>
              <a:t>Windows menus at top of windows,                              vs. Mac menus at top of screen</a:t>
            </a:r>
          </a:p>
          <a:p>
            <a:pPr lvl="1">
              <a:lnSpc>
                <a:spcPct val="90000"/>
              </a:lnSpc>
            </a:pPr>
            <a:r>
              <a:rPr lang="en-US" dirty="0" smtClean="0">
                <a:latin typeface="Calibri" panose="020F0502020204030204" pitchFamily="34" charset="0"/>
              </a:rPr>
              <a:t>Interesting </a:t>
            </a:r>
            <a:r>
              <a:rPr lang="en-US" dirty="0" err="1" smtClean="0">
                <a:latin typeface="Calibri" panose="020F0502020204030204" pitchFamily="34" charset="0"/>
              </a:rPr>
              <a:t>Fitts</a:t>
            </a:r>
            <a:r>
              <a:rPr lang="en-US" dirty="0" smtClean="0">
                <a:latin typeface="Calibri" panose="020F0502020204030204" pitchFamily="34" charset="0"/>
              </a:rPr>
              <a:t>’ law effect</a:t>
            </a:r>
          </a:p>
          <a:p>
            <a:pPr lvl="2">
              <a:lnSpc>
                <a:spcPct val="90000"/>
              </a:lnSpc>
            </a:pPr>
            <a:r>
              <a:rPr lang="en-US" dirty="0" smtClean="0">
                <a:latin typeface="Calibri" panose="020F0502020204030204" pitchFamily="34" charset="0"/>
              </a:rPr>
              <a:t>Thin vertical target (</a:t>
            </a:r>
            <a:r>
              <a:rPr lang="en-US" dirty="0" err="1" smtClean="0">
                <a:latin typeface="Calibri" panose="020F0502020204030204" pitchFamily="34" charset="0"/>
              </a:rPr>
              <a:t>dir</a:t>
            </a:r>
            <a:r>
              <a:rPr lang="en-US" dirty="0" smtClean="0">
                <a:latin typeface="Calibri" panose="020F0502020204030204" pitchFamily="34" charset="0"/>
              </a:rPr>
              <a:t> of move) </a:t>
            </a:r>
            <a:r>
              <a:rPr lang="en-US" dirty="0" smtClean="0">
                <a:latin typeface="Calibri" panose="020F0502020204030204" pitchFamily="34" charset="0"/>
                <a:sym typeface="Symbol" pitchFamily="18" charset="2"/>
              </a:rPr>
              <a:t></a:t>
            </a:r>
            <a:r>
              <a:rPr lang="en-US" dirty="0" smtClean="0">
                <a:latin typeface="Calibri" panose="020F0502020204030204" pitchFamily="34" charset="0"/>
              </a:rPr>
              <a:t> </a:t>
            </a:r>
            <a:br>
              <a:rPr lang="en-US" dirty="0" smtClean="0">
                <a:latin typeface="Calibri" panose="020F0502020204030204" pitchFamily="34" charset="0"/>
              </a:rPr>
            </a:br>
            <a:r>
              <a:rPr lang="en-US" dirty="0" smtClean="0">
                <a:latin typeface="Calibri" panose="020F0502020204030204" pitchFamily="34" charset="0"/>
              </a:rPr>
              <a:t>high required accuracy</a:t>
            </a:r>
          </a:p>
          <a:p>
            <a:pPr lvl="2">
              <a:lnSpc>
                <a:spcPct val="90000"/>
              </a:lnSpc>
            </a:pPr>
            <a:r>
              <a:rPr lang="en-US" dirty="0" smtClean="0">
                <a:latin typeface="Calibri" panose="020F0502020204030204" pitchFamily="34" charset="0"/>
              </a:rPr>
              <a:t>Hard to pick</a:t>
            </a:r>
          </a:p>
          <a:p>
            <a:pPr lvl="2">
              <a:lnSpc>
                <a:spcPct val="90000"/>
              </a:lnSpc>
            </a:pPr>
            <a:r>
              <a:rPr lang="en-US" dirty="0" smtClean="0">
                <a:latin typeface="Calibri" panose="020F0502020204030204" pitchFamily="34" charset="0"/>
              </a:rPr>
              <a:t>But both menus are thin vertical targets…</a:t>
            </a:r>
          </a:p>
          <a:p>
            <a:pPr lvl="2">
              <a:lnSpc>
                <a:spcPct val="90000"/>
              </a:lnSpc>
            </a:pPr>
            <a:endParaRPr lang="en-US" sz="1600" dirty="0" smtClean="0">
              <a:latin typeface="Calibri" panose="020F0502020204030204" pitchFamily="34" charset="0"/>
            </a:endParaRPr>
          </a:p>
          <a:p>
            <a:pPr>
              <a:lnSpc>
                <a:spcPct val="90000"/>
              </a:lnSpc>
            </a:pPr>
            <a:r>
              <a:rPr lang="en-US" dirty="0" smtClean="0">
                <a:latin typeface="Calibri" panose="020F0502020204030204" pitchFamily="34" charset="0"/>
              </a:rPr>
              <a:t>With menu at top of screen can overshoot by an arbitrary amount</a:t>
            </a:r>
          </a:p>
          <a:p>
            <a:pPr lvl="1">
              <a:lnSpc>
                <a:spcPct val="90000"/>
              </a:lnSpc>
            </a:pPr>
            <a:r>
              <a:rPr lang="en-US" dirty="0" smtClean="0">
                <a:latin typeface="Calibri" panose="020F0502020204030204" pitchFamily="34" charset="0"/>
              </a:rPr>
              <a:t>Example of a “barrier” technique</a:t>
            </a:r>
          </a:p>
          <a:p>
            <a:pPr lvl="2">
              <a:lnSpc>
                <a:spcPct val="90000"/>
              </a:lnSpc>
            </a:pPr>
            <a:endParaRPr lang="en-US" sz="1600" dirty="0" smtClean="0">
              <a:latin typeface="Calibri" panose="020F0502020204030204" pitchFamily="34" charset="0"/>
            </a:endParaRPr>
          </a:p>
          <a:p>
            <a:endParaRPr lang="en-US" baseline="0" dirty="0" smtClean="0"/>
          </a:p>
          <a:p>
            <a:endParaRPr lang="en-US" baseline="0" dirty="0" smtClean="0"/>
          </a:p>
          <a:p>
            <a:r>
              <a:rPr lang="en-US" baseline="0" dirty="0" smtClean="0"/>
              <a:t>For example, windows menus </a:t>
            </a:r>
            <a:r>
              <a:rPr lang="en-US" baseline="0" dirty="0" err="1" smtClean="0"/>
              <a:t>vs</a:t>
            </a:r>
            <a:r>
              <a:rPr lang="en-US" baseline="0" dirty="0" smtClean="0"/>
              <a:t> mac menus. How might </a:t>
            </a:r>
            <a:r>
              <a:rPr lang="en-US" baseline="0" dirty="0" err="1" smtClean="0"/>
              <a:t>Fitts</a:t>
            </a:r>
            <a:r>
              <a:rPr lang="en-US" baseline="0" dirty="0" smtClean="0"/>
              <a:t>’ law play out here?</a:t>
            </a:r>
          </a:p>
          <a:p>
            <a:endParaRPr lang="en-US" baseline="0" dirty="0" smtClean="0"/>
          </a:p>
          <a:p>
            <a:r>
              <a:rPr lang="en-US" baseline="0" dirty="0" smtClean="0"/>
              <a:t>Note that Mac menus are at the edge, and the edge is essentially infinite size. That is, there’s a barrier, and you can’t overshoot it. In contrast, if you watch windows menus, people tend to overshoot it to get there, slow down, overshoot again, and then hit the target (this happens pretty quickly though). So in practice, Mac menus should be faster.</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pPr>
              <a:defRPr/>
            </a:pPr>
            <a:fld id="{F509FD35-200A-4CC4-8608-4AB029848C0C}" type="slidenum">
              <a:rPr lang="en-US" smtClean="0"/>
              <a:pPr>
                <a:defRPr/>
              </a:pPr>
              <a:t>43</a:t>
            </a:fld>
            <a:endParaRPr lang="en-US"/>
          </a:p>
        </p:txBody>
      </p:sp>
    </p:spTree>
    <p:extLst>
      <p:ext uri="{BB962C8B-B14F-4D97-AF65-F5344CB8AC3E}">
        <p14:creationId xmlns:p14="http://schemas.microsoft.com/office/powerpoint/2010/main" val="26379494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Picture is from Apple’s web page. Note that this page doesn’t exist anymore.</a:t>
            </a:r>
          </a:p>
          <a:p>
            <a:endParaRPr lang="en-US" dirty="0" smtClean="0"/>
          </a:p>
          <a:p>
            <a:r>
              <a:rPr lang="en-US" dirty="0" smtClean="0"/>
              <a:t>Another good example of </a:t>
            </a:r>
            <a:r>
              <a:rPr lang="en-US" dirty="0" err="1" smtClean="0"/>
              <a:t>Fitts</a:t>
            </a:r>
            <a:r>
              <a:rPr lang="en-US" dirty="0" smtClean="0"/>
              <a:t>’ Law. Note that if you mouse over anywhere</a:t>
            </a:r>
            <a:r>
              <a:rPr lang="en-US" baseline="0" dirty="0" smtClean="0"/>
              <a:t> in the box of “Watch the </a:t>
            </a:r>
            <a:r>
              <a:rPr lang="en-US" baseline="0" dirty="0" err="1" smtClean="0"/>
              <a:t>iCloud</a:t>
            </a:r>
            <a:r>
              <a:rPr lang="en-US" baseline="0" dirty="0" smtClean="0"/>
              <a:t> video” the entire thing highlights. Much bigger target. Much bigger. Much wow.</a:t>
            </a:r>
            <a:endParaRPr lang="en-US" dirty="0"/>
          </a:p>
        </p:txBody>
      </p:sp>
      <p:sp>
        <p:nvSpPr>
          <p:cNvPr id="4" name="Slide Number Placeholder 3"/>
          <p:cNvSpPr>
            <a:spLocks noGrp="1"/>
          </p:cNvSpPr>
          <p:nvPr>
            <p:ph type="sldNum" sz="quarter" idx="10"/>
          </p:nvPr>
        </p:nvSpPr>
        <p:spPr/>
        <p:txBody>
          <a:bodyPr/>
          <a:lstStyle/>
          <a:p>
            <a:pPr>
              <a:defRPr/>
            </a:pPr>
            <a:fld id="{F509FD35-200A-4CC4-8608-4AB029848C0C}" type="slidenum">
              <a:rPr lang="en-US" smtClean="0"/>
              <a:pPr>
                <a:defRPr/>
              </a:pPr>
              <a:t>44</a:t>
            </a:fld>
            <a:endParaRPr lang="en-US"/>
          </a:p>
        </p:txBody>
      </p:sp>
    </p:spTree>
    <p:extLst>
      <p:ext uri="{BB962C8B-B14F-4D97-AF65-F5344CB8AC3E}">
        <p14:creationId xmlns:p14="http://schemas.microsoft.com/office/powerpoint/2010/main" val="216901740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8514" name="Rectangle 2"/>
          <p:cNvSpPr>
            <a:spLocks noGrp="1" noRot="1" noChangeAspect="1" noChangeArrowheads="1" noTextEdit="1"/>
          </p:cNvSpPr>
          <p:nvPr>
            <p:ph type="sldImg"/>
          </p:nvPr>
        </p:nvSpPr>
        <p:spPr>
          <a:ln/>
        </p:spPr>
      </p:sp>
      <p:sp>
        <p:nvSpPr>
          <p:cNvPr id="448515" name="Rectangle 3"/>
          <p:cNvSpPr>
            <a:spLocks noGrp="1" noChangeArrowheads="1"/>
          </p:cNvSpPr>
          <p:nvPr>
            <p:ph type="body" idx="1"/>
          </p:nvPr>
        </p:nvSpPr>
        <p:spPr>
          <a:noFill/>
        </p:spPr>
        <p:txBody>
          <a:bodyPr/>
          <a:lstStyle/>
          <a:p>
            <a:r>
              <a:rPr lang="en-US" dirty="0" smtClean="0"/>
              <a:t>Picture is from </a:t>
            </a:r>
            <a:r>
              <a:rPr lang="en-US" dirty="0" err="1" smtClean="0"/>
              <a:t>Thinkgeek’s</a:t>
            </a:r>
            <a:r>
              <a:rPr lang="en-US" dirty="0" smtClean="0"/>
              <a:t> web site.</a:t>
            </a:r>
          </a:p>
          <a:p>
            <a:endParaRPr lang="en-US" dirty="0" smtClean="0"/>
          </a:p>
          <a:p>
            <a:r>
              <a:rPr lang="en-US" dirty="0" err="1" smtClean="0"/>
              <a:t>Thinkgeek</a:t>
            </a:r>
            <a:r>
              <a:rPr lang="en-US" dirty="0" smtClean="0"/>
              <a:t> website lets you </a:t>
            </a:r>
            <a:r>
              <a:rPr lang="en-US" dirty="0" err="1" smtClean="0"/>
              <a:t>mouseover</a:t>
            </a:r>
            <a:r>
              <a:rPr lang="en-US" dirty="0" smtClean="0"/>
              <a:t> any part of an item in “New Stuff” and it highlights the item. Same with menus on the left. Good design, good use of </a:t>
            </a:r>
            <a:r>
              <a:rPr lang="en-US" dirty="0" err="1" smtClean="0"/>
              <a:t>Fitts</a:t>
            </a:r>
            <a:r>
              <a:rPr lang="en-US" dirty="0" smtClean="0"/>
              <a:t>’ law.</a:t>
            </a:r>
            <a:r>
              <a:rPr lang="en-US" baseline="0" dirty="0" smtClean="0"/>
              <a:t> Another related aspect of </a:t>
            </a:r>
            <a:r>
              <a:rPr lang="en-US" baseline="0" dirty="0" err="1" smtClean="0"/>
              <a:t>Fitts</a:t>
            </a:r>
            <a:r>
              <a:rPr lang="en-US" baseline="0" dirty="0" smtClean="0"/>
              <a:t>’ Law here is grouping logical things together. For example, can’t accidentally click on the menu items on the left if looking at things on the right.</a:t>
            </a:r>
            <a:endParaRPr lang="en-US" dirty="0" smtClean="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Windows 95 bug: bottom-left corner is</a:t>
            </a:r>
            <a:r>
              <a:rPr lang="en-US" baseline="0" dirty="0" smtClean="0"/>
              <a:t> offset by a few pixels, can’t click on it</a:t>
            </a:r>
          </a:p>
          <a:p>
            <a:r>
              <a:rPr lang="en-US" baseline="0" dirty="0" smtClean="0"/>
              <a:t>Windows XP fixes it by making Start button go all the way to the corner</a:t>
            </a:r>
          </a:p>
          <a:p>
            <a:r>
              <a:rPr lang="en-US" baseline="0" dirty="0" smtClean="0"/>
              <a:t>Windows 8 uses styling to make start menu circular, but still makes entire corner clickable</a:t>
            </a:r>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47</a:t>
            </a:fld>
            <a:endParaRPr lang="en-US"/>
          </a:p>
        </p:txBody>
      </p:sp>
    </p:spTree>
    <p:extLst>
      <p:ext uri="{BB962C8B-B14F-4D97-AF65-F5344CB8AC3E}">
        <p14:creationId xmlns:p14="http://schemas.microsoft.com/office/powerpoint/2010/main" val="4021388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dirty="0" smtClean="0"/>
              <a:t>Ok next topic:</a:t>
            </a:r>
            <a:r>
              <a:rPr lang="en-US" baseline="0" dirty="0" smtClean="0"/>
              <a:t> color.</a:t>
            </a:r>
            <a:endParaRPr lang="en-US" dirty="0" smtClean="0"/>
          </a:p>
          <a:p>
            <a:r>
              <a:rPr lang="en-US" dirty="0" smtClean="0"/>
              <a:t>Example</a:t>
            </a:r>
            <a:r>
              <a:rPr lang="en-US" baseline="0" dirty="0" smtClean="0"/>
              <a:t> from http://www.research.ibm.com/people/l/lloydt/color/color.HTM</a:t>
            </a:r>
            <a:endParaRPr lang="en-US" dirty="0"/>
          </a:p>
        </p:txBody>
      </p:sp>
      <p:sp>
        <p:nvSpPr>
          <p:cNvPr id="4" name="Slide Number Placeholder 3"/>
          <p:cNvSpPr>
            <a:spLocks noGrp="1"/>
          </p:cNvSpPr>
          <p:nvPr>
            <p:ph type="sldNum" sz="quarter" idx="10"/>
          </p:nvPr>
        </p:nvSpPr>
        <p:spPr/>
        <p:txBody>
          <a:bodyPr/>
          <a:lstStyle/>
          <a:p>
            <a:pPr>
              <a:defRPr/>
            </a:pPr>
            <a:fld id="{F509FD35-200A-4CC4-8608-4AB029848C0C}" type="slidenum">
              <a:rPr lang="en-US" smtClean="0"/>
              <a:pPr>
                <a:defRPr/>
              </a:pPr>
              <a:t>4</a:t>
            </a:fld>
            <a:endParaRPr lang="en-US"/>
          </a:p>
        </p:txBody>
      </p:sp>
    </p:spTree>
    <p:extLst>
      <p:ext uri="{BB962C8B-B14F-4D97-AF65-F5344CB8AC3E}">
        <p14:creationId xmlns:p14="http://schemas.microsoft.com/office/powerpoint/2010/main" val="354485837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is a </a:t>
            </a:r>
            <a:r>
              <a:rPr lang="en-US" dirty="0" err="1" smtClean="0"/>
              <a:t>Fitts</a:t>
            </a:r>
            <a:r>
              <a:rPr lang="en-US" dirty="0" smtClean="0"/>
              <a:t>’ Law issue b/c it’s a steering task that requires you to be precise (which</a:t>
            </a:r>
            <a:r>
              <a:rPr lang="en-US" baseline="0" dirty="0" smtClean="0"/>
              <a:t> is a variant of </a:t>
            </a:r>
            <a:r>
              <a:rPr lang="en-US" baseline="0" dirty="0" err="1" smtClean="0"/>
              <a:t>Fitts</a:t>
            </a:r>
            <a:r>
              <a:rPr lang="en-US" baseline="0" dirty="0" smtClean="0"/>
              <a:t>’ Law</a:t>
            </a:r>
            <a:r>
              <a:rPr lang="en-US" dirty="0" smtClean="0"/>
              <a:t>)</a:t>
            </a:r>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48</a:t>
            </a:fld>
            <a:endParaRPr lang="en-US"/>
          </a:p>
        </p:txBody>
      </p:sp>
    </p:spTree>
    <p:extLst>
      <p:ext uri="{BB962C8B-B14F-4D97-AF65-F5344CB8AC3E}">
        <p14:creationId xmlns:p14="http://schemas.microsoft.com/office/powerpoint/2010/main" val="271308983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Note that Google Docs has this problem too</a:t>
            </a:r>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49</a:t>
            </a:fld>
            <a:endParaRPr lang="en-US"/>
          </a:p>
        </p:txBody>
      </p:sp>
    </p:spTree>
    <p:extLst>
      <p:ext uri="{BB962C8B-B14F-4D97-AF65-F5344CB8AC3E}">
        <p14:creationId xmlns:p14="http://schemas.microsoft.com/office/powerpoint/2010/main" val="14927012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Doodle has</a:t>
            </a:r>
            <a:r>
              <a:rPr lang="en-US" baseline="0" dirty="0" smtClean="0"/>
              <a:t> bigger virtual targets</a:t>
            </a:r>
          </a:p>
          <a:p>
            <a:r>
              <a:rPr lang="en-US" baseline="0" dirty="0" err="1" smtClean="0"/>
              <a:t>SurveyMonkey</a:t>
            </a:r>
            <a:r>
              <a:rPr lang="en-US" baseline="0" dirty="0" smtClean="0"/>
              <a:t> has bigger virtual targets too</a:t>
            </a:r>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50</a:t>
            </a:fld>
            <a:endParaRPr lang="en-US"/>
          </a:p>
        </p:txBody>
      </p:sp>
    </p:spTree>
    <p:extLst>
      <p:ext uri="{BB962C8B-B14F-4D97-AF65-F5344CB8AC3E}">
        <p14:creationId xmlns:p14="http://schemas.microsoft.com/office/powerpoint/2010/main" val="9541667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is</a:t>
            </a:r>
            <a:r>
              <a:rPr lang="en-US" baseline="0" dirty="0" smtClean="0"/>
              <a:t> from Manuscript Central</a:t>
            </a:r>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51</a:t>
            </a:fld>
            <a:endParaRPr lang="en-US"/>
          </a:p>
        </p:txBody>
      </p:sp>
    </p:spTree>
    <p:extLst>
      <p:ext uri="{BB962C8B-B14F-4D97-AF65-F5344CB8AC3E}">
        <p14:creationId xmlns:p14="http://schemas.microsoft.com/office/powerpoint/2010/main" val="37890834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62" name="Rectangle 2"/>
          <p:cNvSpPr>
            <a:spLocks noGrp="1" noRot="1" noChangeAspect="1" noChangeArrowheads="1" noTextEdit="1"/>
          </p:cNvSpPr>
          <p:nvPr>
            <p:ph type="sldImg"/>
          </p:nvPr>
        </p:nvSpPr>
        <p:spPr>
          <a:xfrm>
            <a:off x="2905125" y="528638"/>
            <a:ext cx="3479800" cy="2609850"/>
          </a:xfrm>
          <a:ln w="12700" cap="flat">
            <a:solidFill>
              <a:schemeClr val="tx1"/>
            </a:solidFill>
          </a:ln>
        </p:spPr>
      </p:sp>
      <p:sp>
        <p:nvSpPr>
          <p:cNvPr id="348163" name="Rectangle 3"/>
          <p:cNvSpPr>
            <a:spLocks noGrp="1" noChangeArrowheads="1"/>
          </p:cNvSpPr>
          <p:nvPr>
            <p:ph type="body" idx="1"/>
          </p:nvPr>
        </p:nvSpPr>
        <p:spPr>
          <a:xfrm>
            <a:off x="1237827" y="3315450"/>
            <a:ext cx="6808047" cy="3143250"/>
          </a:xfrm>
          <a:noFill/>
        </p:spPr>
        <p:txBody>
          <a:bodyPr lIns="92539" tIns="47054" rIns="92539" bIns="47054"/>
          <a:lstStyle/>
          <a:p>
            <a:endParaRPr lang="en-US" smtClean="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why is the color choice poor? </a:t>
            </a:r>
          </a:p>
          <a:p>
            <a:r>
              <a:rPr lang="en-US" dirty="0" smtClean="0"/>
              <a:t>No mapping of color (note on right how blues are used for water, and greens for land)</a:t>
            </a:r>
          </a:p>
          <a:p>
            <a:r>
              <a:rPr lang="en-US" dirty="0" smtClean="0"/>
              <a:t>Color is better if you adjust</a:t>
            </a:r>
            <a:r>
              <a:rPr lang="en-US" baseline="0" dirty="0" smtClean="0"/>
              <a:t> by saturation (purity) or value (brightness) rather than hue (rough color, </a:t>
            </a:r>
            <a:r>
              <a:rPr lang="en-US" baseline="0" dirty="0" err="1" smtClean="0"/>
              <a:t>ie</a:t>
            </a:r>
            <a:r>
              <a:rPr lang="en-US" baseline="0" dirty="0" smtClean="0"/>
              <a:t> red, green, blue, orange) for mapping. People can more easily see and compare differences in saturation and value over hue. Also, changes in hue don’t naturally map to a scale, whereas saturation and value do.</a:t>
            </a:r>
          </a:p>
          <a:p>
            <a:endParaRPr lang="en-US" baseline="0" dirty="0" smtClean="0"/>
          </a:p>
          <a:p>
            <a:r>
              <a:rPr lang="en-US" baseline="0" dirty="0" smtClean="0"/>
              <a:t>There is tons more to know about good use of color. For not, the simplest thing to do is to look for existing color palettes, and just those. That should account for the vast majority of your needs for colors. There is also red-green color blindness too. Simplest thing to do is to turn your screens into greyscale, and see if you can see differences. </a:t>
            </a:r>
            <a:endParaRPr lang="en-US" dirty="0"/>
          </a:p>
        </p:txBody>
      </p:sp>
      <p:sp>
        <p:nvSpPr>
          <p:cNvPr id="4" name="Slide Number Placeholder 3"/>
          <p:cNvSpPr>
            <a:spLocks noGrp="1"/>
          </p:cNvSpPr>
          <p:nvPr>
            <p:ph type="sldNum" sz="quarter" idx="10"/>
          </p:nvPr>
        </p:nvSpPr>
        <p:spPr/>
        <p:txBody>
          <a:bodyPr/>
          <a:lstStyle/>
          <a:p>
            <a:pPr>
              <a:defRPr/>
            </a:pPr>
            <a:fld id="{F509FD35-200A-4CC4-8608-4AB029848C0C}" type="slidenum">
              <a:rPr lang="en-US" smtClean="0"/>
              <a:pPr>
                <a:defRPr/>
              </a:pPr>
              <a:t>67</a:t>
            </a:fld>
            <a:endParaRPr lang="en-US"/>
          </a:p>
        </p:txBody>
      </p:sp>
    </p:spTree>
    <p:extLst>
      <p:ext uri="{BB962C8B-B14F-4D97-AF65-F5344CB8AC3E}">
        <p14:creationId xmlns:p14="http://schemas.microsoft.com/office/powerpoint/2010/main" val="21745823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2016</a:t>
            </a:r>
          </a:p>
          <a:p>
            <a:r>
              <a:rPr lang="en-US" sz="2400" dirty="0" smtClean="0">
                <a:latin typeface="Calibri" panose="020F0502020204030204" pitchFamily="34" charset="0"/>
              </a:rPr>
              <a:t>Poor contrast / hard to see important things</a:t>
            </a:r>
          </a:p>
          <a:p>
            <a:r>
              <a:rPr lang="en-US" sz="2400" dirty="0" smtClean="0">
                <a:latin typeface="Calibri" panose="020F0502020204030204" pitchFamily="34" charset="0"/>
              </a:rPr>
              <a:t>Lack of feedback</a:t>
            </a:r>
          </a:p>
          <a:p>
            <a:r>
              <a:rPr lang="en-US" sz="2400" dirty="0" smtClean="0">
                <a:latin typeface="Calibri" panose="020F0502020204030204" pitchFamily="34" charset="0"/>
              </a:rPr>
              <a:t>Presenting options that are out of context</a:t>
            </a:r>
          </a:p>
          <a:p>
            <a:pPr lvl="1"/>
            <a:r>
              <a:rPr lang="en-US" sz="2000" dirty="0" smtClean="0">
                <a:latin typeface="Calibri" panose="020F0502020204030204" pitchFamily="34" charset="0"/>
              </a:rPr>
              <a:t>Ex. Editing table but shows shapes / clutter</a:t>
            </a:r>
          </a:p>
          <a:p>
            <a:r>
              <a:rPr lang="en-US" sz="2400" dirty="0" smtClean="0">
                <a:latin typeface="Calibri" panose="020F0502020204030204" pitchFamily="34" charset="0"/>
              </a:rPr>
              <a:t>No screen</a:t>
            </a:r>
          </a:p>
          <a:p>
            <a:r>
              <a:rPr lang="en-US" sz="2400" dirty="0" smtClean="0">
                <a:latin typeface="Calibri" panose="020F0502020204030204" pitchFamily="34" charset="0"/>
              </a:rPr>
              <a:t>Hidden modes</a:t>
            </a:r>
          </a:p>
          <a:p>
            <a:r>
              <a:rPr lang="en-US" sz="2400" dirty="0" smtClean="0">
                <a:latin typeface="Calibri" panose="020F0502020204030204" pitchFamily="34" charset="0"/>
              </a:rPr>
              <a:t>Unfamiliar design patterns</a:t>
            </a:r>
          </a:p>
          <a:p>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70</a:t>
            </a:fld>
            <a:endParaRPr lang="en-US"/>
          </a:p>
        </p:txBody>
      </p:sp>
    </p:spTree>
    <p:extLst>
      <p:ext uri="{BB962C8B-B14F-4D97-AF65-F5344CB8AC3E}">
        <p14:creationId xmlns:p14="http://schemas.microsoft.com/office/powerpoint/2010/main" val="58816765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From 2016</a:t>
            </a:r>
          </a:p>
          <a:p>
            <a:r>
              <a:rPr lang="en-US" sz="2400" dirty="0" smtClean="0">
                <a:latin typeface="Calibri" panose="020F0502020204030204" pitchFamily="34" charset="0"/>
              </a:rPr>
              <a:t>Too much nesting / menu options hidden</a:t>
            </a:r>
          </a:p>
          <a:p>
            <a:pPr lvl="1"/>
            <a:r>
              <a:rPr lang="en-US" sz="2000" dirty="0" smtClean="0">
                <a:latin typeface="Calibri" panose="020F0502020204030204" pitchFamily="34" charset="0"/>
              </a:rPr>
              <a:t>Illogical menu tree</a:t>
            </a:r>
          </a:p>
          <a:p>
            <a:pPr lvl="1"/>
            <a:r>
              <a:rPr lang="en-US" sz="2000" dirty="0" smtClean="0">
                <a:latin typeface="Calibri" panose="020F0502020204030204" pitchFamily="34" charset="0"/>
              </a:rPr>
              <a:t>Contextual menus / showing relevant controls</a:t>
            </a:r>
          </a:p>
          <a:p>
            <a:r>
              <a:rPr lang="en-US" sz="3200" dirty="0" smtClean="0">
                <a:latin typeface="Calibri" panose="020F0502020204030204" pitchFamily="34" charset="0"/>
              </a:rPr>
              <a:t>Not knowing where to start</a:t>
            </a:r>
          </a:p>
          <a:p>
            <a:r>
              <a:rPr lang="en-US" sz="3200" dirty="0" smtClean="0">
                <a:latin typeface="Calibri" panose="020F0502020204030204" pitchFamily="34" charset="0"/>
              </a:rPr>
              <a:t>Unfamiliar symbols / Adobe suite tools</a:t>
            </a:r>
          </a:p>
          <a:p>
            <a:r>
              <a:rPr lang="en-US" sz="3200" dirty="0" smtClean="0">
                <a:latin typeface="Calibri" panose="020F0502020204030204" pitchFamily="34" charset="0"/>
              </a:rPr>
              <a:t>Unexpected behaviors / hard to predict</a:t>
            </a:r>
          </a:p>
          <a:p>
            <a:r>
              <a:rPr lang="en-US" sz="3200" dirty="0" smtClean="0">
                <a:latin typeface="Calibri" panose="020F0502020204030204" pitchFamily="34" charset="0"/>
              </a:rPr>
              <a:t>Illogical mappings</a:t>
            </a:r>
          </a:p>
          <a:p>
            <a:r>
              <a:rPr lang="en-US" sz="3200" dirty="0" smtClean="0">
                <a:latin typeface="Calibri" panose="020F0502020204030204" pitchFamily="34" charset="0"/>
              </a:rPr>
              <a:t>Unclear capabilities</a:t>
            </a:r>
          </a:p>
          <a:p>
            <a:r>
              <a:rPr lang="en-US" sz="3200" dirty="0" smtClean="0">
                <a:latin typeface="Calibri" panose="020F0502020204030204" pitchFamily="34" charset="0"/>
              </a:rPr>
              <a:t>Multiple commands / multiple ways to do it</a:t>
            </a:r>
          </a:p>
          <a:p>
            <a:r>
              <a:rPr lang="en-US" sz="3200" dirty="0" smtClean="0">
                <a:latin typeface="Calibri" panose="020F0502020204030204" pitchFamily="34" charset="0"/>
              </a:rPr>
              <a:t>Breaks convention</a:t>
            </a:r>
          </a:p>
          <a:p>
            <a:r>
              <a:rPr lang="en-US" sz="3200" dirty="0" smtClean="0">
                <a:latin typeface="Calibri" panose="020F0502020204030204" pitchFamily="34" charset="0"/>
              </a:rPr>
              <a:t>Hidden commands / </a:t>
            </a:r>
          </a:p>
          <a:p>
            <a:r>
              <a:rPr lang="en-US" sz="3200" dirty="0" smtClean="0">
                <a:latin typeface="Calibri" panose="020F0502020204030204" pitchFamily="34" charset="0"/>
              </a:rPr>
              <a:t>Inconsistency</a:t>
            </a:r>
          </a:p>
          <a:p>
            <a:endParaRPr lang="en-US" sz="3200" dirty="0" smtClean="0">
              <a:latin typeface="Calibri" panose="020F0502020204030204" pitchFamily="34" charset="0"/>
            </a:endParaRPr>
          </a:p>
          <a:p>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71</a:t>
            </a:fld>
            <a:endParaRPr lang="en-US"/>
          </a:p>
        </p:txBody>
      </p:sp>
    </p:spTree>
    <p:extLst>
      <p:ext uri="{BB962C8B-B14F-4D97-AF65-F5344CB8AC3E}">
        <p14:creationId xmlns:p14="http://schemas.microsoft.com/office/powerpoint/2010/main" val="22232299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 why is the color choice poor? </a:t>
            </a:r>
          </a:p>
          <a:p>
            <a:r>
              <a:rPr lang="en-US" dirty="0" smtClean="0"/>
              <a:t>No mapping of color (note on right how blues are used for water, and greens for land)</a:t>
            </a:r>
          </a:p>
          <a:p>
            <a:r>
              <a:rPr lang="en-US" dirty="0" smtClean="0"/>
              <a:t>Color is better if you adjust</a:t>
            </a:r>
            <a:r>
              <a:rPr lang="en-US" baseline="0" dirty="0" smtClean="0"/>
              <a:t> by saturation (purity) or value (brightness) rather than hue (rough color, </a:t>
            </a:r>
            <a:r>
              <a:rPr lang="en-US" baseline="0" dirty="0" err="1" smtClean="0"/>
              <a:t>ie</a:t>
            </a:r>
            <a:r>
              <a:rPr lang="en-US" baseline="0" dirty="0" smtClean="0"/>
              <a:t> red, green, blue, orange) for mapping. People can more easily see and compare differences in saturation and value over hue. Also, changes in hue don’t naturally map to a scale, whereas saturation and value do.</a:t>
            </a:r>
          </a:p>
          <a:p>
            <a:endParaRPr lang="en-US" baseline="0" dirty="0" smtClean="0"/>
          </a:p>
          <a:p>
            <a:r>
              <a:rPr lang="en-US" baseline="0" dirty="0" smtClean="0"/>
              <a:t>There is tons more to know about good use of color. For not, the simplest thing to do is to look for existing color palettes, and just those. That should account for the vast majority of your needs for colors. There is also red-green color blindness too. Simplest thing to do is to turn your screens into greyscale, and see if you can see differences. </a:t>
            </a:r>
            <a:endParaRPr lang="en-US" dirty="0"/>
          </a:p>
        </p:txBody>
      </p:sp>
      <p:sp>
        <p:nvSpPr>
          <p:cNvPr id="4" name="Slide Number Placeholder 3"/>
          <p:cNvSpPr>
            <a:spLocks noGrp="1"/>
          </p:cNvSpPr>
          <p:nvPr>
            <p:ph type="sldNum" sz="quarter" idx="10"/>
          </p:nvPr>
        </p:nvSpPr>
        <p:spPr/>
        <p:txBody>
          <a:bodyPr/>
          <a:lstStyle/>
          <a:p>
            <a:pPr>
              <a:defRPr/>
            </a:pPr>
            <a:fld id="{F509FD35-200A-4CC4-8608-4AB029848C0C}" type="slidenum">
              <a:rPr lang="en-US" smtClean="0"/>
              <a:pPr>
                <a:defRPr/>
              </a:pPr>
              <a:t>5</a:t>
            </a:fld>
            <a:endParaRPr lang="en-US"/>
          </a:p>
        </p:txBody>
      </p:sp>
    </p:spTree>
    <p:extLst>
      <p:ext uri="{BB962C8B-B14F-4D97-AF65-F5344CB8AC3E}">
        <p14:creationId xmlns:p14="http://schemas.microsoft.com/office/powerpoint/2010/main" val="2174582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6946" name="Rectangle 7"/>
          <p:cNvSpPr txBox="1">
            <a:spLocks noGrp="1" noChangeArrowheads="1"/>
          </p:cNvSpPr>
          <p:nvPr/>
        </p:nvSpPr>
        <p:spPr bwMode="auto">
          <a:xfrm>
            <a:off x="5258615" y="6634538"/>
            <a:ext cx="4022937"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b"/>
          <a:lstStyle>
            <a:lvl1pPr algn="l" eaLnBrk="0" hangingPunct="0">
              <a:defRPr>
                <a:solidFill>
                  <a:schemeClr val="tx1"/>
                </a:solidFill>
                <a:latin typeface="Arial" pitchFamily="34" charset="0"/>
              </a:defRPr>
            </a:lvl1pPr>
            <a:lvl2pPr marL="742950" indent="-285750" algn="l" eaLnBrk="0" hangingPunct="0">
              <a:defRPr>
                <a:solidFill>
                  <a:schemeClr val="tx1"/>
                </a:solidFill>
                <a:latin typeface="Arial" pitchFamily="34" charset="0"/>
              </a:defRPr>
            </a:lvl2pPr>
            <a:lvl3pPr marL="1143000" indent="-228600" algn="l" eaLnBrk="0" hangingPunct="0">
              <a:defRPr>
                <a:solidFill>
                  <a:schemeClr val="tx1"/>
                </a:solidFill>
                <a:latin typeface="Arial" pitchFamily="34" charset="0"/>
              </a:defRPr>
            </a:lvl3pPr>
            <a:lvl4pPr marL="1600200" indent="-228600" algn="l" eaLnBrk="0" hangingPunct="0">
              <a:defRPr>
                <a:solidFill>
                  <a:schemeClr val="tx1"/>
                </a:solidFill>
                <a:latin typeface="Arial" pitchFamily="34" charset="0"/>
              </a:defRPr>
            </a:lvl4pPr>
            <a:lvl5pPr marL="2057400" indent="-228600" algn="l"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r" defTabSz="914400" eaLnBrk="1" hangingPunct="1"/>
            <a:fld id="{70A65246-3043-45AF-B840-8B70101D3F90}" type="slidenum">
              <a:rPr lang="en-US" sz="1200">
                <a:cs typeface="Arial" pitchFamily="34" charset="0"/>
              </a:rPr>
              <a:pPr algn="r" defTabSz="914400" eaLnBrk="1" hangingPunct="1"/>
              <a:t>6</a:t>
            </a:fld>
            <a:endParaRPr lang="en-US" sz="1200">
              <a:cs typeface="Arial" pitchFamily="34" charset="0"/>
            </a:endParaRPr>
          </a:p>
        </p:txBody>
      </p:sp>
      <p:sp>
        <p:nvSpPr>
          <p:cNvPr id="466947" name="Rectangle 2"/>
          <p:cNvSpPr>
            <a:spLocks noGrp="1" noRot="1" noChangeAspect="1" noChangeArrowheads="1" noTextEdit="1"/>
          </p:cNvSpPr>
          <p:nvPr>
            <p:ph type="sldImg"/>
          </p:nvPr>
        </p:nvSpPr>
        <p:spPr>
          <a:xfrm>
            <a:off x="2901950" y="528638"/>
            <a:ext cx="3481388" cy="2611437"/>
          </a:xfrm>
          <a:ln/>
        </p:spPr>
      </p:sp>
      <p:sp>
        <p:nvSpPr>
          <p:cNvPr id="466948" name="Rectangle 3"/>
          <p:cNvSpPr>
            <a:spLocks noGrp="1" noChangeArrowheads="1"/>
          </p:cNvSpPr>
          <p:nvPr>
            <p:ph type="body" idx="1"/>
          </p:nvPr>
        </p:nvSpPr>
        <p:spPr>
          <a:xfrm>
            <a:off x="1237827" y="3316663"/>
            <a:ext cx="6808047" cy="3142037"/>
          </a:xfrm>
          <a:noFill/>
        </p:spPr>
        <p:txBody>
          <a:bodyPr/>
          <a:lstStyle/>
          <a:p>
            <a:pPr eaLnBrk="1" hangingPunct="1"/>
            <a:endParaRPr lang="en-US" smtClean="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7D3CBC73-C2A9-4DD7-952D-12BB5FF1481C}" type="slidenum">
              <a:rPr lang="en-US" smtClean="0"/>
              <a:pPr>
                <a:defRPr/>
              </a:pPr>
              <a:t>7</a:t>
            </a:fld>
            <a:endParaRPr lang="en-US"/>
          </a:p>
        </p:txBody>
      </p:sp>
    </p:spTree>
    <p:extLst>
      <p:ext uri="{BB962C8B-B14F-4D97-AF65-F5344CB8AC3E}">
        <p14:creationId xmlns:p14="http://schemas.microsoft.com/office/powerpoint/2010/main" val="16852670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42" name="Rectangle 2"/>
          <p:cNvSpPr>
            <a:spLocks noGrp="1" noRot="1" noChangeAspect="1" noChangeArrowheads="1" noTextEdit="1"/>
          </p:cNvSpPr>
          <p:nvPr>
            <p:ph type="sldImg"/>
          </p:nvPr>
        </p:nvSpPr>
        <p:spPr>
          <a:xfrm>
            <a:off x="2901950" y="528638"/>
            <a:ext cx="3479800" cy="2609850"/>
          </a:xfrm>
          <a:ln/>
        </p:spPr>
      </p:sp>
      <p:sp>
        <p:nvSpPr>
          <p:cNvPr id="522243" name="Rectangle 3"/>
          <p:cNvSpPr>
            <a:spLocks noGrp="1" noChangeArrowheads="1"/>
          </p:cNvSpPr>
          <p:nvPr>
            <p:ph type="body" idx="1"/>
          </p:nvPr>
        </p:nvSpPr>
        <p:spPr>
          <a:xfrm>
            <a:off x="1237827" y="3317875"/>
            <a:ext cx="6808047" cy="3142038"/>
          </a:xfrm>
          <a:noFill/>
        </p:spPr>
        <p:txBody>
          <a:bodyPr/>
          <a:lstStyle/>
          <a:p>
            <a:endParaRPr lang="en-US" smtClean="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4290" name="Rectangle 2"/>
          <p:cNvSpPr>
            <a:spLocks noGrp="1" noRot="1" noChangeAspect="1" noChangeArrowheads="1" noTextEdit="1"/>
          </p:cNvSpPr>
          <p:nvPr>
            <p:ph type="sldImg"/>
          </p:nvPr>
        </p:nvSpPr>
        <p:spPr>
          <a:xfrm>
            <a:off x="2901950" y="528638"/>
            <a:ext cx="3479800" cy="2609850"/>
          </a:xfrm>
          <a:ln/>
        </p:spPr>
      </p:sp>
      <p:sp>
        <p:nvSpPr>
          <p:cNvPr id="524291" name="Rectangle 3"/>
          <p:cNvSpPr>
            <a:spLocks noGrp="1" noChangeArrowheads="1"/>
          </p:cNvSpPr>
          <p:nvPr>
            <p:ph type="body" idx="1"/>
          </p:nvPr>
        </p:nvSpPr>
        <p:spPr>
          <a:xfrm>
            <a:off x="1237827" y="3317875"/>
            <a:ext cx="6808047" cy="3142038"/>
          </a:xfrm>
          <a:noFill/>
        </p:spPr>
        <p:txBody>
          <a:bodyPr/>
          <a:lstStyle/>
          <a:p>
            <a:endParaRPr lang="en-US" smtClean="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6338" name="Rectangle 2"/>
          <p:cNvSpPr>
            <a:spLocks noGrp="1" noRot="1" noChangeAspect="1" noChangeArrowheads="1" noTextEdit="1"/>
          </p:cNvSpPr>
          <p:nvPr>
            <p:ph type="sldImg"/>
          </p:nvPr>
        </p:nvSpPr>
        <p:spPr>
          <a:xfrm>
            <a:off x="2901950" y="528638"/>
            <a:ext cx="3479800" cy="2609850"/>
          </a:xfrm>
          <a:ln/>
        </p:spPr>
      </p:sp>
      <p:sp>
        <p:nvSpPr>
          <p:cNvPr id="526339" name="Rectangle 3"/>
          <p:cNvSpPr>
            <a:spLocks noGrp="1" noChangeArrowheads="1"/>
          </p:cNvSpPr>
          <p:nvPr>
            <p:ph type="body" idx="1"/>
          </p:nvPr>
        </p:nvSpPr>
        <p:spPr>
          <a:xfrm>
            <a:off x="1237827" y="3317875"/>
            <a:ext cx="6808047" cy="3142038"/>
          </a:xfrm>
          <a:noFill/>
        </p:spPr>
        <p:txBody>
          <a:bodyPr/>
          <a:lstStyle/>
          <a:p>
            <a:endParaRPr lang="en-US" dirty="0" smtClean="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8" descr="hcii_section.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6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itle 1"/>
          <p:cNvSpPr>
            <a:spLocks noGrp="1"/>
          </p:cNvSpPr>
          <p:nvPr>
            <p:ph type="ctrTitle"/>
          </p:nvPr>
        </p:nvSpPr>
        <p:spPr>
          <a:xfrm>
            <a:off x="1676400" y="660401"/>
            <a:ext cx="6781800" cy="1549399"/>
          </a:xfrm>
        </p:spPr>
        <p:txBody>
          <a:bodyPr>
            <a:normAutofit/>
          </a:bodyPr>
          <a:lstStyle>
            <a:lvl1pPr algn="l">
              <a:defRPr sz="2400" b="1">
                <a:solidFill>
                  <a:schemeClr val="bg1"/>
                </a:solidFill>
                <a:latin typeface="Calibri" panose="020F0502020204030204" pitchFamily="34" charset="0"/>
                <a:cs typeface="Verdana"/>
              </a:defRPr>
            </a:lvl1pPr>
          </a:lstStyle>
          <a:p>
            <a:endParaRPr lang="en-US" dirty="0"/>
          </a:p>
        </p:txBody>
      </p:sp>
      <p:sp>
        <p:nvSpPr>
          <p:cNvPr id="3" name="Subtitle 2"/>
          <p:cNvSpPr>
            <a:spLocks noGrp="1"/>
          </p:cNvSpPr>
          <p:nvPr>
            <p:ph type="subTitle" idx="1"/>
          </p:nvPr>
        </p:nvSpPr>
        <p:spPr>
          <a:xfrm>
            <a:off x="1676400" y="2416175"/>
            <a:ext cx="6781800" cy="1012825"/>
          </a:xfrm>
        </p:spPr>
        <p:txBody>
          <a:bodyPr>
            <a:normAutofit/>
          </a:bodyPr>
          <a:lstStyle>
            <a:lvl1pPr marL="0" indent="0" algn="l">
              <a:buNone/>
              <a:defRPr sz="2100">
                <a:solidFill>
                  <a:srgbClr val="C1B778"/>
                </a:solidFill>
                <a:latin typeface="Calibri" panose="020F0502020204030204" pitchFamily="34" charset="0"/>
                <a:cs typeface="Verdana"/>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Tree>
    <p:extLst>
      <p:ext uri="{BB962C8B-B14F-4D97-AF65-F5344CB8AC3E}">
        <p14:creationId xmlns:p14="http://schemas.microsoft.com/office/powerpoint/2010/main" val="27354945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lvl1pPr>
              <a:defRPr/>
            </a:lvl1pPr>
          </a:lstStyle>
          <a:p>
            <a:r>
              <a:rPr lang="en-US" dirty="0"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lvl1pPr>
              <a:defRPr/>
            </a:lvl1pPr>
            <a:lvl2pPr>
              <a:defRPr/>
            </a:lvl2pPr>
            <a:lvl3pPr>
              <a:defRPr/>
            </a:lvl3pPr>
            <a:lvl4pPr>
              <a:defRPr/>
            </a:lvl4pPr>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latin typeface="+mn-lt"/>
              </a:defRPr>
            </a:lvl1pPr>
          </a:lstStyle>
          <a:p>
            <a:pPr>
              <a:defRPr/>
            </a:pPr>
            <a:fld id="{40E6196F-E4D8-4DAA-BF6E-5A863F420F23}" type="datetimeFigureOut">
              <a:rPr lang="en-US"/>
              <a:pPr>
                <a:defRPr/>
              </a:pPr>
              <a:t>10/7/2018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latin typeface="+mn-lt"/>
              </a:defRPr>
            </a:lvl1pPr>
          </a:lstStyle>
          <a:p>
            <a:pPr>
              <a:defRPr/>
            </a:pPr>
            <a:endParaRPr lang="en-US"/>
          </a:p>
        </p:txBody>
      </p:sp>
      <p:sp>
        <p:nvSpPr>
          <p:cNvPr id="6" name="Slide Number Placeholder 5"/>
          <p:cNvSpPr>
            <a:spLocks noGrp="1"/>
          </p:cNvSpPr>
          <p:nvPr>
            <p:ph type="sldNum" sz="quarter" idx="12"/>
          </p:nvPr>
        </p:nvSpPr>
        <p:spPr>
          <a:xfrm rot="16200000">
            <a:off x="7818438" y="1082675"/>
            <a:ext cx="2133600" cy="517525"/>
          </a:xfrm>
          <a:prstGeom prst="rect">
            <a:avLst/>
          </a:prstGeom>
        </p:spPr>
        <p:txBody>
          <a:bodyPr/>
          <a:lstStyle>
            <a:lvl1pPr fontAlgn="auto">
              <a:spcBef>
                <a:spcPts val="0"/>
              </a:spcBef>
              <a:spcAft>
                <a:spcPts val="0"/>
              </a:spcAft>
              <a:defRPr>
                <a:latin typeface="+mn-lt"/>
              </a:defRPr>
            </a:lvl1pPr>
          </a:lstStyle>
          <a:p>
            <a:pPr>
              <a:defRPr/>
            </a:pPr>
            <a:fld id="{E328DEDB-62DA-4126-8723-F15E107DEDC8}" type="slidenum">
              <a:rPr lang="en-US"/>
              <a:pPr>
                <a:defRPr/>
              </a:pPr>
              <a:t>‹#›</a:t>
            </a:fld>
            <a:endParaRPr lang="en-US"/>
          </a:p>
        </p:txBody>
      </p:sp>
    </p:spTree>
    <p:extLst>
      <p:ext uri="{BB962C8B-B14F-4D97-AF65-F5344CB8AC3E}">
        <p14:creationId xmlns:p14="http://schemas.microsoft.com/office/powerpoint/2010/main" val="2085554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xAndObj">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8077200" cy="1143000"/>
          </a:xfrm>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sz="half" idx="1"/>
          </p:nvPr>
        </p:nvSpPr>
        <p:spPr>
          <a:xfrm>
            <a:off x="609600" y="1600200"/>
            <a:ext cx="3962400" cy="4525963"/>
          </a:xfrm>
        </p:spPr>
        <p:txBody>
          <a:bodyPr/>
          <a:lstStyle>
            <a:lvl1pPr>
              <a:defRPr/>
            </a:lvl1pPr>
            <a:lvl2pPr>
              <a:defRPr/>
            </a:lvl2pPr>
            <a:lvl3pPr>
              <a:defRPr/>
            </a:lvl3pPr>
            <a:lvl4pPr>
              <a:defRPr/>
            </a:lvl4pPr>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724400" y="1600200"/>
            <a:ext cx="3962400" cy="4525963"/>
          </a:xfrm>
        </p:spPr>
        <p:txBody>
          <a:bodyPr/>
          <a:lstStyle>
            <a:lvl1pPr>
              <a:defRPr/>
            </a:lvl1pPr>
            <a:lvl2pPr>
              <a:defRPr/>
            </a:lvl2pPr>
            <a:lvl3pPr>
              <a:defRPr/>
            </a:lvl3pPr>
            <a:lvl4pPr>
              <a:defRPr/>
            </a:lvl4pPr>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297815859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pic>
        <p:nvPicPr>
          <p:cNvPr id="4" name="Picture 8" descr="hcii_body.png"/>
          <p:cNvPicPr>
            <a:picLocks noChangeAspect="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0" y="0"/>
            <a:ext cx="9144000" cy="686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Slide Number Placeholder 5"/>
          <p:cNvSpPr txBox="1">
            <a:spLocks/>
          </p:cNvSpPr>
          <p:nvPr userDrawn="1"/>
        </p:nvSpPr>
        <p:spPr>
          <a:xfrm rot="16200000">
            <a:off x="7003257" y="1897856"/>
            <a:ext cx="3763962" cy="517525"/>
          </a:xfrm>
          <a:prstGeom prst="rect">
            <a:avLst/>
          </a:prstGeom>
        </p:spPr>
        <p:txBody>
          <a:bodyPr anchor="ct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a:defRPr/>
            </a:pPr>
            <a:r>
              <a:rPr lang="en-US" sz="1000" dirty="0" smtClean="0">
                <a:solidFill>
                  <a:srgbClr val="A6A6A6"/>
                </a:solidFill>
                <a:latin typeface="+mj-lt"/>
              </a:rPr>
              <a:t>©2018 Carnegie Mellon University  :  </a:t>
            </a:r>
            <a:fld id="{89CCED34-54F4-4F8F-ABE2-F58D956187C8}" type="slidenum">
              <a:rPr lang="en-US" sz="1000" b="1" smtClean="0">
                <a:solidFill>
                  <a:srgbClr val="404040"/>
                </a:solidFill>
                <a:latin typeface="+mj-lt"/>
              </a:rPr>
              <a:pPr algn="r">
                <a:defRPr/>
              </a:pPr>
              <a:t>‹#›</a:t>
            </a:fld>
            <a:endParaRPr lang="en-US" sz="1000" b="1" dirty="0" smtClean="0">
              <a:solidFill>
                <a:srgbClr val="404040"/>
              </a:solidFill>
              <a:latin typeface="+mj-lt"/>
            </a:endParaRPr>
          </a:p>
        </p:txBody>
      </p:sp>
      <p:sp>
        <p:nvSpPr>
          <p:cNvPr id="2" name="Title 1"/>
          <p:cNvSpPr>
            <a:spLocks noGrp="1"/>
          </p:cNvSpPr>
          <p:nvPr>
            <p:ph type="title"/>
          </p:nvPr>
        </p:nvSpPr>
        <p:spPr/>
        <p:txBody>
          <a:bodyPr/>
          <a:lstStyle>
            <a:lvl1pPr>
              <a:defRPr sz="4000">
                <a:solidFill>
                  <a:schemeClr val="tx1"/>
                </a:solidFill>
                <a:latin typeface="+mj-lt"/>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a:defRPr sz="3000">
                <a:solidFill>
                  <a:schemeClr val="tx1"/>
                </a:solidFill>
                <a:latin typeface="+mj-lt"/>
              </a:defRPr>
            </a:lvl1pPr>
            <a:lvl2pPr>
              <a:defRPr sz="2600">
                <a:solidFill>
                  <a:schemeClr val="tx1"/>
                </a:solidFill>
                <a:latin typeface="+mj-lt"/>
              </a:defRPr>
            </a:lvl2pPr>
            <a:lvl3pPr>
              <a:defRPr>
                <a:solidFill>
                  <a:schemeClr val="tx1"/>
                </a:solidFill>
              </a:defRPr>
            </a:lvl3pPr>
          </a:lstStyle>
          <a:p>
            <a:pPr lvl="0"/>
            <a:r>
              <a:rPr lang="en-US" dirty="0" smtClean="0"/>
              <a:t>Click to edit Master text styles</a:t>
            </a:r>
          </a:p>
          <a:p>
            <a:pPr lvl="1"/>
            <a:r>
              <a:rPr lang="en-US" dirty="0" smtClean="0"/>
              <a:t>Second level</a:t>
            </a:r>
          </a:p>
          <a:p>
            <a:pPr lvl="2"/>
            <a:endParaRPr lang="en-US" dirty="0" smtClean="0"/>
          </a:p>
        </p:txBody>
      </p:sp>
      <p:sp>
        <p:nvSpPr>
          <p:cNvPr id="6" name="Date Placeholder 3"/>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latin typeface="+mj-lt"/>
              </a:defRPr>
            </a:lvl1pPr>
          </a:lstStyle>
          <a:p>
            <a:pPr>
              <a:defRPr/>
            </a:pPr>
            <a:fld id="{FE51755B-CF72-47ED-9CEF-8A78B7127BD5}" type="datetimeFigureOut">
              <a:rPr lang="en-US" smtClean="0"/>
              <a:pPr>
                <a:defRPr/>
              </a:pPr>
              <a:t>10/7/2018</a:t>
            </a:fld>
            <a:endParaRPr lang="en-US"/>
          </a:p>
        </p:txBody>
      </p:sp>
      <p:sp>
        <p:nvSpPr>
          <p:cNvPr id="7" name="Footer Placeholder 4"/>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latin typeface="+mj-lt"/>
              </a:defRPr>
            </a:lvl1pPr>
          </a:lstStyle>
          <a:p>
            <a:pPr>
              <a:defRPr/>
            </a:pPr>
            <a:endParaRPr lang="en-US"/>
          </a:p>
        </p:txBody>
      </p:sp>
    </p:spTree>
    <p:extLst>
      <p:ext uri="{BB962C8B-B14F-4D97-AF65-F5344CB8AC3E}">
        <p14:creationId xmlns:p14="http://schemas.microsoft.com/office/powerpoint/2010/main" val="39398973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dirty="0" smtClean="0"/>
              <a:t>Click to edit Master title style</a:t>
            </a:r>
            <a:endParaRPr lang="en-US" dirty="0"/>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dirty="0" smtClean="0"/>
              <a:t>Click to edit Master text styles</a:t>
            </a:r>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latin typeface="+mn-lt"/>
              </a:defRPr>
            </a:lvl1pPr>
          </a:lstStyle>
          <a:p>
            <a:pPr>
              <a:defRPr/>
            </a:pPr>
            <a:fld id="{6DFAD9CD-3262-4EB6-821E-21F7EC554E6E}" type="datetimeFigureOut">
              <a:rPr lang="en-US"/>
              <a:pPr>
                <a:defRPr/>
              </a:pPr>
              <a:t>10/7/2018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latin typeface="+mn-lt"/>
              </a:defRPr>
            </a:lvl1pPr>
          </a:lstStyle>
          <a:p>
            <a:pPr>
              <a:defRPr/>
            </a:pPr>
            <a:endParaRPr lang="en-US"/>
          </a:p>
        </p:txBody>
      </p:sp>
      <p:sp>
        <p:nvSpPr>
          <p:cNvPr id="6" name="Slide Number Placeholder 5"/>
          <p:cNvSpPr>
            <a:spLocks noGrp="1"/>
          </p:cNvSpPr>
          <p:nvPr>
            <p:ph type="sldNum" sz="quarter" idx="12"/>
          </p:nvPr>
        </p:nvSpPr>
        <p:spPr>
          <a:xfrm rot="16200000">
            <a:off x="7818438" y="1082675"/>
            <a:ext cx="2133600" cy="517525"/>
          </a:xfrm>
          <a:prstGeom prst="rect">
            <a:avLst/>
          </a:prstGeom>
        </p:spPr>
        <p:txBody>
          <a:bodyPr/>
          <a:lstStyle>
            <a:lvl1pPr fontAlgn="auto">
              <a:spcBef>
                <a:spcPts val="0"/>
              </a:spcBef>
              <a:spcAft>
                <a:spcPts val="0"/>
              </a:spcAft>
              <a:defRPr>
                <a:latin typeface="+mn-lt"/>
              </a:defRPr>
            </a:lvl1pPr>
          </a:lstStyle>
          <a:p>
            <a:pPr>
              <a:defRPr/>
            </a:pPr>
            <a:fld id="{1164CE9D-CA32-4ABE-89ED-8717C5031D5F}" type="slidenum">
              <a:rPr lang="en-US"/>
              <a:pPr>
                <a:defRPr/>
              </a:pPr>
              <a:t>‹#›</a:t>
            </a:fld>
            <a:endParaRPr lang="en-US"/>
          </a:p>
        </p:txBody>
      </p:sp>
    </p:spTree>
    <p:extLst>
      <p:ext uri="{BB962C8B-B14F-4D97-AF65-F5344CB8AC3E}">
        <p14:creationId xmlns:p14="http://schemas.microsoft.com/office/powerpoint/2010/main" val="30177293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latin typeface="+mn-lt"/>
              </a:defRPr>
            </a:lvl1pPr>
          </a:lstStyle>
          <a:p>
            <a:pPr>
              <a:defRPr/>
            </a:pPr>
            <a:fld id="{93D04FBF-0239-4E26-9FE7-CC42551E99ED}" type="datetimeFigureOut">
              <a:rPr lang="en-US"/>
              <a:pPr>
                <a:defRPr/>
              </a:pPr>
              <a:t>10/7/2018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latin typeface="+mn-lt"/>
              </a:defRPr>
            </a:lvl1pPr>
          </a:lstStyle>
          <a:p>
            <a:pPr>
              <a:defRPr/>
            </a:pPr>
            <a:endParaRPr lang="en-US"/>
          </a:p>
        </p:txBody>
      </p:sp>
      <p:sp>
        <p:nvSpPr>
          <p:cNvPr id="7" name="Slide Number Placeholder 6"/>
          <p:cNvSpPr>
            <a:spLocks noGrp="1"/>
          </p:cNvSpPr>
          <p:nvPr>
            <p:ph type="sldNum" sz="quarter" idx="12"/>
          </p:nvPr>
        </p:nvSpPr>
        <p:spPr>
          <a:xfrm rot="16200000">
            <a:off x="7818438" y="1082675"/>
            <a:ext cx="2133600" cy="517525"/>
          </a:xfrm>
          <a:prstGeom prst="rect">
            <a:avLst/>
          </a:prstGeom>
        </p:spPr>
        <p:txBody>
          <a:bodyPr/>
          <a:lstStyle>
            <a:lvl1pPr fontAlgn="auto">
              <a:spcBef>
                <a:spcPts val="0"/>
              </a:spcBef>
              <a:spcAft>
                <a:spcPts val="0"/>
              </a:spcAft>
              <a:defRPr>
                <a:latin typeface="+mn-lt"/>
              </a:defRPr>
            </a:lvl1pPr>
          </a:lstStyle>
          <a:p>
            <a:pPr>
              <a:defRPr/>
            </a:pPr>
            <a:fld id="{D8A25C22-A7CC-4185-8246-B103C3FA2F6F}" type="slidenum">
              <a:rPr lang="en-US"/>
              <a:pPr>
                <a:defRPr/>
              </a:pPr>
              <a:t>‹#›</a:t>
            </a:fld>
            <a:endParaRPr lang="en-US"/>
          </a:p>
        </p:txBody>
      </p:sp>
    </p:spTree>
    <p:extLst>
      <p:ext uri="{BB962C8B-B14F-4D97-AF65-F5344CB8AC3E}">
        <p14:creationId xmlns:p14="http://schemas.microsoft.com/office/powerpoint/2010/main" val="38103435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Date Placeholder 6"/>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latin typeface="+mn-lt"/>
              </a:defRPr>
            </a:lvl1pPr>
          </a:lstStyle>
          <a:p>
            <a:pPr>
              <a:defRPr/>
            </a:pPr>
            <a:fld id="{24C72C8A-E955-42FC-A4F2-049434A61440}" type="datetimeFigureOut">
              <a:rPr lang="en-US"/>
              <a:pPr>
                <a:defRPr/>
              </a:pPr>
              <a:t>10/7/2018</a:t>
            </a:fld>
            <a:endParaRPr lang="en-US"/>
          </a:p>
        </p:txBody>
      </p:sp>
      <p:sp>
        <p:nvSpPr>
          <p:cNvPr id="8" name="Footer Placeholder 7"/>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latin typeface="+mn-lt"/>
              </a:defRPr>
            </a:lvl1pPr>
          </a:lstStyle>
          <a:p>
            <a:pPr>
              <a:defRPr/>
            </a:pPr>
            <a:endParaRPr lang="en-US"/>
          </a:p>
        </p:txBody>
      </p:sp>
      <p:sp>
        <p:nvSpPr>
          <p:cNvPr id="9" name="Slide Number Placeholder 8"/>
          <p:cNvSpPr>
            <a:spLocks noGrp="1"/>
          </p:cNvSpPr>
          <p:nvPr>
            <p:ph type="sldNum" sz="quarter" idx="12"/>
          </p:nvPr>
        </p:nvSpPr>
        <p:spPr>
          <a:xfrm rot="16200000">
            <a:off x="7818438" y="1082675"/>
            <a:ext cx="2133600" cy="517525"/>
          </a:xfrm>
          <a:prstGeom prst="rect">
            <a:avLst/>
          </a:prstGeom>
        </p:spPr>
        <p:txBody>
          <a:bodyPr/>
          <a:lstStyle>
            <a:lvl1pPr fontAlgn="auto">
              <a:spcBef>
                <a:spcPts val="0"/>
              </a:spcBef>
              <a:spcAft>
                <a:spcPts val="0"/>
              </a:spcAft>
              <a:defRPr>
                <a:latin typeface="+mn-lt"/>
              </a:defRPr>
            </a:lvl1pPr>
          </a:lstStyle>
          <a:p>
            <a:pPr>
              <a:defRPr/>
            </a:pPr>
            <a:fld id="{05DE859C-4E57-46A0-A8B1-EF076A1926BC}" type="slidenum">
              <a:rPr lang="en-US"/>
              <a:pPr>
                <a:defRPr/>
              </a:pPr>
              <a:t>‹#›</a:t>
            </a:fld>
            <a:endParaRPr lang="en-US"/>
          </a:p>
        </p:txBody>
      </p:sp>
    </p:spTree>
    <p:extLst>
      <p:ext uri="{BB962C8B-B14F-4D97-AF65-F5344CB8AC3E}">
        <p14:creationId xmlns:p14="http://schemas.microsoft.com/office/powerpoint/2010/main" val="8685063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latin typeface="+mn-lt"/>
              </a:defRPr>
            </a:lvl1pPr>
          </a:lstStyle>
          <a:p>
            <a:pPr>
              <a:defRPr/>
            </a:pPr>
            <a:fld id="{16012326-8ECA-4892-AB60-BA440075E724}" type="datetimeFigureOut">
              <a:rPr lang="en-US"/>
              <a:pPr>
                <a:defRPr/>
              </a:pPr>
              <a:t>10/7/2018</a:t>
            </a:fld>
            <a:endParaRPr lang="en-US"/>
          </a:p>
        </p:txBody>
      </p:sp>
      <p:sp>
        <p:nvSpPr>
          <p:cNvPr id="3" name="Footer Placeholder 2"/>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latin typeface="+mn-lt"/>
              </a:defRPr>
            </a:lvl1pPr>
          </a:lstStyle>
          <a:p>
            <a:pPr>
              <a:defRPr/>
            </a:pPr>
            <a:endParaRPr lang="en-US"/>
          </a:p>
        </p:txBody>
      </p:sp>
    </p:spTree>
    <p:extLst>
      <p:ext uri="{BB962C8B-B14F-4D97-AF65-F5344CB8AC3E}">
        <p14:creationId xmlns:p14="http://schemas.microsoft.com/office/powerpoint/2010/main" val="2221425289"/>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dirty="0" smtClean="0"/>
              <a:t>Click to edit Master title style</a:t>
            </a:r>
            <a:endParaRPr lang="en-US" dirty="0"/>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latin typeface="+mn-lt"/>
              </a:defRPr>
            </a:lvl1pPr>
          </a:lstStyle>
          <a:p>
            <a:pPr>
              <a:defRPr/>
            </a:pPr>
            <a:fld id="{6414D667-6C82-4BB3-A0DF-8EC25F2EB945}" type="datetimeFigureOut">
              <a:rPr lang="en-US"/>
              <a:pPr>
                <a:defRPr/>
              </a:pPr>
              <a:t>10/7/2018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latin typeface="+mn-lt"/>
              </a:defRPr>
            </a:lvl1pPr>
          </a:lstStyle>
          <a:p>
            <a:pPr>
              <a:defRPr/>
            </a:pPr>
            <a:endParaRPr lang="en-US"/>
          </a:p>
        </p:txBody>
      </p:sp>
      <p:sp>
        <p:nvSpPr>
          <p:cNvPr id="7" name="Slide Number Placeholder 6"/>
          <p:cNvSpPr>
            <a:spLocks noGrp="1"/>
          </p:cNvSpPr>
          <p:nvPr>
            <p:ph type="sldNum" sz="quarter" idx="12"/>
          </p:nvPr>
        </p:nvSpPr>
        <p:spPr>
          <a:xfrm rot="16200000">
            <a:off x="7818438" y="1082675"/>
            <a:ext cx="2133600" cy="517525"/>
          </a:xfrm>
          <a:prstGeom prst="rect">
            <a:avLst/>
          </a:prstGeom>
        </p:spPr>
        <p:txBody>
          <a:bodyPr/>
          <a:lstStyle>
            <a:lvl1pPr fontAlgn="auto">
              <a:spcBef>
                <a:spcPts val="0"/>
              </a:spcBef>
              <a:spcAft>
                <a:spcPts val="0"/>
              </a:spcAft>
              <a:defRPr>
                <a:latin typeface="+mn-lt"/>
              </a:defRPr>
            </a:lvl1pPr>
          </a:lstStyle>
          <a:p>
            <a:pPr>
              <a:defRPr/>
            </a:pPr>
            <a:fld id="{C1DD350A-BB63-4772-96AE-ECA938F963BC}" type="slidenum">
              <a:rPr lang="en-US"/>
              <a:pPr>
                <a:defRPr/>
              </a:pPr>
              <a:t>‹#›</a:t>
            </a:fld>
            <a:endParaRPr lang="en-US"/>
          </a:p>
        </p:txBody>
      </p:sp>
    </p:spTree>
    <p:extLst>
      <p:ext uri="{BB962C8B-B14F-4D97-AF65-F5344CB8AC3E}">
        <p14:creationId xmlns:p14="http://schemas.microsoft.com/office/powerpoint/2010/main" val="8270465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dirty="0" smtClean="0"/>
              <a:t>Click to edit Master title style</a:t>
            </a:r>
            <a:endParaRPr lang="en-US" dirty="0"/>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4"/>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latin typeface="+mn-lt"/>
              </a:defRPr>
            </a:lvl1pPr>
          </a:lstStyle>
          <a:p>
            <a:pPr>
              <a:defRPr/>
            </a:pPr>
            <a:fld id="{F47C1CC6-E425-4269-A0DC-E7C4E02813D3}" type="datetimeFigureOut">
              <a:rPr lang="en-US"/>
              <a:pPr>
                <a:defRPr/>
              </a:pPr>
              <a:t>10/7/2018</a:t>
            </a:fld>
            <a:endParaRPr lang="en-US"/>
          </a:p>
        </p:txBody>
      </p:sp>
      <p:sp>
        <p:nvSpPr>
          <p:cNvPr id="6" name="Footer Placeholder 5"/>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latin typeface="+mn-lt"/>
              </a:defRPr>
            </a:lvl1pPr>
          </a:lstStyle>
          <a:p>
            <a:pPr>
              <a:defRPr/>
            </a:pPr>
            <a:endParaRPr lang="en-US"/>
          </a:p>
        </p:txBody>
      </p:sp>
      <p:sp>
        <p:nvSpPr>
          <p:cNvPr id="7" name="Slide Number Placeholder 6"/>
          <p:cNvSpPr>
            <a:spLocks noGrp="1"/>
          </p:cNvSpPr>
          <p:nvPr>
            <p:ph type="sldNum" sz="quarter" idx="12"/>
          </p:nvPr>
        </p:nvSpPr>
        <p:spPr>
          <a:xfrm rot="16200000">
            <a:off x="7818438" y="1082675"/>
            <a:ext cx="2133600" cy="517525"/>
          </a:xfrm>
          <a:prstGeom prst="rect">
            <a:avLst/>
          </a:prstGeom>
        </p:spPr>
        <p:txBody>
          <a:bodyPr/>
          <a:lstStyle>
            <a:lvl1pPr fontAlgn="auto">
              <a:spcBef>
                <a:spcPts val="0"/>
              </a:spcBef>
              <a:spcAft>
                <a:spcPts val="0"/>
              </a:spcAft>
              <a:defRPr>
                <a:latin typeface="+mn-lt"/>
              </a:defRPr>
            </a:lvl1pPr>
          </a:lstStyle>
          <a:p>
            <a:pPr>
              <a:defRPr/>
            </a:pPr>
            <a:fld id="{957D9697-4A6C-423E-8C86-097A9BBECBC0}" type="slidenum">
              <a:rPr lang="en-US"/>
              <a:pPr>
                <a:defRPr/>
              </a:pPr>
              <a:t>‹#›</a:t>
            </a:fld>
            <a:endParaRPr lang="en-US"/>
          </a:p>
        </p:txBody>
      </p:sp>
    </p:spTree>
    <p:extLst>
      <p:ext uri="{BB962C8B-B14F-4D97-AF65-F5344CB8AC3E}">
        <p14:creationId xmlns:p14="http://schemas.microsoft.com/office/powerpoint/2010/main" val="27698584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dirty="0" smtClean="0"/>
              <a:t>Click to edit Master title style</a:t>
            </a:r>
            <a:endParaRPr lang="en-US" dirty="0"/>
          </a:p>
        </p:txBody>
      </p:sp>
      <p:sp>
        <p:nvSpPr>
          <p:cNvPr id="3" name="Vertical Text Placeholder 2"/>
          <p:cNvSpPr>
            <a:spLocks noGrp="1"/>
          </p:cNvSpPr>
          <p:nvPr>
            <p:ph type="body" orient="vert" idx="1"/>
          </p:nvPr>
        </p:nvSpPr>
        <p:spPr/>
        <p:txBody>
          <a:bodyPr vert="eaVert"/>
          <a:lstStyle>
            <a:lvl1pPr>
              <a:defRPr/>
            </a:lvl1pPr>
            <a:lvl2pPr>
              <a:defRPr/>
            </a:lvl2pPr>
            <a:lvl3pPr>
              <a:defRPr/>
            </a:lvl3pPr>
            <a:lvl4pPr>
              <a:defRPr/>
            </a:lvl4pPr>
            <a:lvl5pP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a:xfrm>
            <a:off x="457200" y="6356350"/>
            <a:ext cx="2133600" cy="365125"/>
          </a:xfrm>
          <a:prstGeom prst="rect">
            <a:avLst/>
          </a:prstGeom>
        </p:spPr>
        <p:txBody>
          <a:bodyPr/>
          <a:lstStyle>
            <a:lvl1pPr fontAlgn="auto">
              <a:spcBef>
                <a:spcPts val="0"/>
              </a:spcBef>
              <a:spcAft>
                <a:spcPts val="0"/>
              </a:spcAft>
              <a:defRPr>
                <a:latin typeface="+mn-lt"/>
              </a:defRPr>
            </a:lvl1pPr>
          </a:lstStyle>
          <a:p>
            <a:pPr>
              <a:defRPr/>
            </a:pPr>
            <a:fld id="{E16DE4D9-8E82-410D-9197-F77AFE439D62}" type="datetimeFigureOut">
              <a:rPr lang="en-US"/>
              <a:pPr>
                <a:defRPr/>
              </a:pPr>
              <a:t>10/7/2018</a:t>
            </a:fld>
            <a:endParaRPr lang="en-US"/>
          </a:p>
        </p:txBody>
      </p:sp>
      <p:sp>
        <p:nvSpPr>
          <p:cNvPr id="5" name="Footer Placeholder 4"/>
          <p:cNvSpPr>
            <a:spLocks noGrp="1"/>
          </p:cNvSpPr>
          <p:nvPr>
            <p:ph type="ftr" sz="quarter" idx="11"/>
          </p:nvPr>
        </p:nvSpPr>
        <p:spPr>
          <a:xfrm>
            <a:off x="3124200" y="6356350"/>
            <a:ext cx="2895600" cy="365125"/>
          </a:xfrm>
          <a:prstGeom prst="rect">
            <a:avLst/>
          </a:prstGeom>
        </p:spPr>
        <p:txBody>
          <a:bodyPr/>
          <a:lstStyle>
            <a:lvl1pPr fontAlgn="auto">
              <a:spcBef>
                <a:spcPts val="0"/>
              </a:spcBef>
              <a:spcAft>
                <a:spcPts val="0"/>
              </a:spcAft>
              <a:defRPr>
                <a:latin typeface="+mn-lt"/>
              </a:defRPr>
            </a:lvl1pPr>
          </a:lstStyle>
          <a:p>
            <a:pPr>
              <a:defRPr/>
            </a:pPr>
            <a:endParaRPr lang="en-US"/>
          </a:p>
        </p:txBody>
      </p:sp>
      <p:sp>
        <p:nvSpPr>
          <p:cNvPr id="6" name="Slide Number Placeholder 5"/>
          <p:cNvSpPr>
            <a:spLocks noGrp="1"/>
          </p:cNvSpPr>
          <p:nvPr>
            <p:ph type="sldNum" sz="quarter" idx="12"/>
          </p:nvPr>
        </p:nvSpPr>
        <p:spPr>
          <a:xfrm rot="16200000">
            <a:off x="7818438" y="1082675"/>
            <a:ext cx="2133600" cy="517525"/>
          </a:xfrm>
          <a:prstGeom prst="rect">
            <a:avLst/>
          </a:prstGeom>
        </p:spPr>
        <p:txBody>
          <a:bodyPr/>
          <a:lstStyle>
            <a:lvl1pPr fontAlgn="auto">
              <a:spcBef>
                <a:spcPts val="0"/>
              </a:spcBef>
              <a:spcAft>
                <a:spcPts val="0"/>
              </a:spcAft>
              <a:defRPr>
                <a:latin typeface="+mn-lt"/>
              </a:defRPr>
            </a:lvl1pPr>
          </a:lstStyle>
          <a:p>
            <a:pPr>
              <a:defRPr/>
            </a:pPr>
            <a:fld id="{590DBD80-2EF7-48B1-AA61-9C52F98D0135}" type="slidenum">
              <a:rPr lang="en-US"/>
              <a:pPr>
                <a:defRPr/>
              </a:pPr>
              <a:t>‹#›</a:t>
            </a:fld>
            <a:endParaRPr lang="en-US"/>
          </a:p>
        </p:txBody>
      </p:sp>
    </p:spTree>
    <p:extLst>
      <p:ext uri="{BB962C8B-B14F-4D97-AF65-F5344CB8AC3E}">
        <p14:creationId xmlns:p14="http://schemas.microsoft.com/office/powerpoint/2010/main" val="37235115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26" name="Picture 8" descr="hcii_body.png"/>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9144000" cy="6861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7" name="Title Placeholder 1"/>
          <p:cNvSpPr>
            <a:spLocks noGrp="1"/>
          </p:cNvSpPr>
          <p:nvPr>
            <p:ph type="title"/>
          </p:nvPr>
        </p:nvSpPr>
        <p:spPr bwMode="auto">
          <a:xfrm>
            <a:off x="609600" y="274638"/>
            <a:ext cx="80772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smtClean="0"/>
              <a:t>Click to edit Master title style</a:t>
            </a:r>
          </a:p>
        </p:txBody>
      </p:sp>
      <p:sp>
        <p:nvSpPr>
          <p:cNvPr id="1028" name="Text Placeholder 2"/>
          <p:cNvSpPr>
            <a:spLocks noGrp="1"/>
          </p:cNvSpPr>
          <p:nvPr>
            <p:ph type="body" idx="1"/>
          </p:nvPr>
        </p:nvSpPr>
        <p:spPr bwMode="auto">
          <a:xfrm>
            <a:off x="609600" y="1600200"/>
            <a:ext cx="80772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p:txBody>
      </p:sp>
      <p:sp>
        <p:nvSpPr>
          <p:cNvPr id="8" name="Slide Number Placeholder 5"/>
          <p:cNvSpPr txBox="1">
            <a:spLocks/>
          </p:cNvSpPr>
          <p:nvPr userDrawn="1"/>
        </p:nvSpPr>
        <p:spPr>
          <a:xfrm rot="16200000">
            <a:off x="7003257" y="1897856"/>
            <a:ext cx="3763962" cy="517525"/>
          </a:xfrm>
          <a:prstGeom prst="rect">
            <a:avLst/>
          </a:prstGeom>
        </p:spPr>
        <p:txBody>
          <a:bodyPr anchor="ctr"/>
          <a:lstStyle>
            <a:lvl1pPr algn="r">
              <a:defRPr sz="1200">
                <a:solidFill>
                  <a:schemeClr val="tx1">
                    <a:lumMod val="75000"/>
                    <a:lumOff val="25000"/>
                  </a:schemeClr>
                </a:solidFill>
              </a:defRPr>
            </a:lvl1pPr>
          </a:lstStyle>
          <a:p>
            <a:pPr fontAlgn="auto">
              <a:spcBef>
                <a:spcPts val="0"/>
              </a:spcBef>
              <a:spcAft>
                <a:spcPts val="0"/>
              </a:spcAft>
              <a:defRPr/>
            </a:pPr>
            <a:r>
              <a:rPr lang="en-US" sz="1000" dirty="0" smtClean="0">
                <a:solidFill>
                  <a:schemeClr val="bg1">
                    <a:lumMod val="65000"/>
                  </a:schemeClr>
                </a:solidFill>
                <a:latin typeface="+mj-lt"/>
                <a:cs typeface="Verdana"/>
              </a:rPr>
              <a:t>©2018 Carnegie Mellon University  :  </a:t>
            </a:r>
            <a:fld id="{906B404A-4A4D-430C-A37B-76AE2D31BD13}" type="slidenum">
              <a:rPr lang="en-US" sz="1000" b="1" smtClean="0">
                <a:latin typeface="+mj-lt"/>
                <a:cs typeface="Verdana"/>
              </a:rPr>
              <a:pPr fontAlgn="auto">
                <a:spcBef>
                  <a:spcPts val="0"/>
                </a:spcBef>
                <a:spcAft>
                  <a:spcPts val="0"/>
                </a:spcAft>
                <a:defRPr/>
              </a:pPr>
              <a:t>‹#›</a:t>
            </a:fld>
            <a:endParaRPr lang="en-US" sz="1000" b="1" dirty="0" smtClean="0">
              <a:latin typeface="+mj-lt"/>
              <a:cs typeface="Verdana"/>
            </a:endParaRPr>
          </a:p>
        </p:txBody>
      </p:sp>
    </p:spTree>
  </p:cSld>
  <p:clrMap bg1="lt1" tx1="dk1" bg2="lt2" tx2="dk2" accent1="accent1" accent2="accent2" accent3="accent3" accent4="accent4" accent5="accent5" accent6="accent6" hlink="hlink" folHlink="folHlink"/>
  <p:sldLayoutIdLst>
    <p:sldLayoutId id="2147483720"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timing>
    <p:tnLst>
      <p:par>
        <p:cTn id="1" dur="indefinite" restart="never" nodeType="tmRoot"/>
      </p:par>
    </p:tnLst>
  </p:timing>
  <p:txStyles>
    <p:titleStyle>
      <a:lvl1pPr algn="l" defTabSz="457200" rtl="0" eaLnBrk="0" fontAlgn="base" hangingPunct="0">
        <a:spcBef>
          <a:spcPct val="0"/>
        </a:spcBef>
        <a:spcAft>
          <a:spcPct val="0"/>
        </a:spcAft>
        <a:defRPr sz="4000" b="1" kern="1200">
          <a:solidFill>
            <a:schemeClr val="tx1"/>
          </a:solidFill>
          <a:latin typeface="+mj-lt"/>
          <a:ea typeface="Verdana" pitchFamily="34" charset="0"/>
          <a:cs typeface="Verdana"/>
        </a:defRPr>
      </a:lvl1pPr>
      <a:lvl2pPr algn="l" defTabSz="457200" rtl="0" eaLnBrk="0" fontAlgn="base" hangingPunct="0">
        <a:spcBef>
          <a:spcPct val="0"/>
        </a:spcBef>
        <a:spcAft>
          <a:spcPct val="0"/>
        </a:spcAft>
        <a:defRPr sz="2100" b="1">
          <a:solidFill>
            <a:srgbClr val="960000"/>
          </a:solidFill>
          <a:latin typeface="Verdana" charset="0"/>
          <a:ea typeface="Verdana" pitchFamily="34" charset="0"/>
          <a:cs typeface="Verdana" pitchFamily="34" charset="0"/>
        </a:defRPr>
      </a:lvl2pPr>
      <a:lvl3pPr algn="l" defTabSz="457200" rtl="0" eaLnBrk="0" fontAlgn="base" hangingPunct="0">
        <a:spcBef>
          <a:spcPct val="0"/>
        </a:spcBef>
        <a:spcAft>
          <a:spcPct val="0"/>
        </a:spcAft>
        <a:defRPr sz="2100" b="1">
          <a:solidFill>
            <a:srgbClr val="960000"/>
          </a:solidFill>
          <a:latin typeface="Verdana" charset="0"/>
          <a:ea typeface="Verdana" pitchFamily="34" charset="0"/>
          <a:cs typeface="Verdana" pitchFamily="34" charset="0"/>
        </a:defRPr>
      </a:lvl3pPr>
      <a:lvl4pPr algn="l" defTabSz="457200" rtl="0" eaLnBrk="0" fontAlgn="base" hangingPunct="0">
        <a:spcBef>
          <a:spcPct val="0"/>
        </a:spcBef>
        <a:spcAft>
          <a:spcPct val="0"/>
        </a:spcAft>
        <a:defRPr sz="2100" b="1">
          <a:solidFill>
            <a:srgbClr val="960000"/>
          </a:solidFill>
          <a:latin typeface="Verdana" charset="0"/>
          <a:ea typeface="Verdana" pitchFamily="34" charset="0"/>
          <a:cs typeface="Verdana" pitchFamily="34" charset="0"/>
        </a:defRPr>
      </a:lvl4pPr>
      <a:lvl5pPr algn="l" defTabSz="457200" rtl="0" eaLnBrk="0" fontAlgn="base" hangingPunct="0">
        <a:spcBef>
          <a:spcPct val="0"/>
        </a:spcBef>
        <a:spcAft>
          <a:spcPct val="0"/>
        </a:spcAft>
        <a:defRPr sz="2100" b="1">
          <a:solidFill>
            <a:srgbClr val="960000"/>
          </a:solidFill>
          <a:latin typeface="Verdana" charset="0"/>
          <a:ea typeface="Verdana" pitchFamily="34" charset="0"/>
          <a:cs typeface="Verdana" pitchFamily="34" charset="0"/>
        </a:defRPr>
      </a:lvl5pPr>
      <a:lvl6pPr marL="457200" algn="l" defTabSz="457200" rtl="0" fontAlgn="base">
        <a:spcBef>
          <a:spcPct val="0"/>
        </a:spcBef>
        <a:spcAft>
          <a:spcPct val="0"/>
        </a:spcAft>
        <a:defRPr sz="2100" b="1">
          <a:solidFill>
            <a:srgbClr val="960000"/>
          </a:solidFill>
          <a:latin typeface="Verdana" charset="0"/>
        </a:defRPr>
      </a:lvl6pPr>
      <a:lvl7pPr marL="914400" algn="l" defTabSz="457200" rtl="0" fontAlgn="base">
        <a:spcBef>
          <a:spcPct val="0"/>
        </a:spcBef>
        <a:spcAft>
          <a:spcPct val="0"/>
        </a:spcAft>
        <a:defRPr sz="2100" b="1">
          <a:solidFill>
            <a:srgbClr val="960000"/>
          </a:solidFill>
          <a:latin typeface="Verdana" charset="0"/>
        </a:defRPr>
      </a:lvl7pPr>
      <a:lvl8pPr marL="1371600" algn="l" defTabSz="457200" rtl="0" fontAlgn="base">
        <a:spcBef>
          <a:spcPct val="0"/>
        </a:spcBef>
        <a:spcAft>
          <a:spcPct val="0"/>
        </a:spcAft>
        <a:defRPr sz="2100" b="1">
          <a:solidFill>
            <a:srgbClr val="960000"/>
          </a:solidFill>
          <a:latin typeface="Verdana" charset="0"/>
        </a:defRPr>
      </a:lvl8pPr>
      <a:lvl9pPr marL="1828800" algn="l" defTabSz="457200" rtl="0" fontAlgn="base">
        <a:spcBef>
          <a:spcPct val="0"/>
        </a:spcBef>
        <a:spcAft>
          <a:spcPct val="0"/>
        </a:spcAft>
        <a:defRPr sz="2100" b="1">
          <a:solidFill>
            <a:srgbClr val="960000"/>
          </a:solidFill>
          <a:latin typeface="Verdana" charset="0"/>
        </a:defRPr>
      </a:lvl9pPr>
    </p:titleStyle>
    <p:bodyStyle>
      <a:lvl1pPr marL="342900" indent="-342900" algn="l" defTabSz="457200" rtl="0" eaLnBrk="0" fontAlgn="base" hangingPunct="0">
        <a:spcBef>
          <a:spcPct val="20000"/>
        </a:spcBef>
        <a:spcAft>
          <a:spcPct val="0"/>
        </a:spcAft>
        <a:buFont typeface="Arial" charset="0"/>
        <a:buChar char="•"/>
        <a:defRPr sz="3000" kern="1200">
          <a:solidFill>
            <a:schemeClr val="tx1"/>
          </a:solidFill>
          <a:latin typeface="+mj-lt"/>
          <a:ea typeface="Verdana" pitchFamily="34" charset="0"/>
          <a:cs typeface="Verdana"/>
        </a:defRPr>
      </a:lvl1pPr>
      <a:lvl2pPr marL="742950" indent="-285750" algn="l" defTabSz="457200" rtl="0" eaLnBrk="0" fontAlgn="base" hangingPunct="0">
        <a:spcBef>
          <a:spcPct val="20000"/>
        </a:spcBef>
        <a:spcAft>
          <a:spcPct val="0"/>
        </a:spcAft>
        <a:buFont typeface="Arial" charset="0"/>
        <a:buChar char="–"/>
        <a:defRPr sz="2600" kern="1200">
          <a:solidFill>
            <a:schemeClr val="tx1"/>
          </a:solidFill>
          <a:latin typeface="+mj-lt"/>
          <a:ea typeface="Verdana" pitchFamily="34" charset="0"/>
          <a:cs typeface="Verdana"/>
        </a:defRPr>
      </a:lvl2pPr>
      <a:lvl3pPr marL="1143000" indent="-228600" algn="l" defTabSz="457200" rtl="0" eaLnBrk="0" fontAlgn="base" hangingPunct="0">
        <a:spcBef>
          <a:spcPct val="20000"/>
        </a:spcBef>
        <a:spcAft>
          <a:spcPct val="0"/>
        </a:spcAft>
        <a:buFont typeface="Arial" charset="0"/>
        <a:buChar char="•"/>
        <a:defRPr sz="2400" kern="1200">
          <a:solidFill>
            <a:srgbClr val="404040"/>
          </a:solidFill>
          <a:latin typeface="+mj-lt"/>
          <a:ea typeface="Verdana" pitchFamily="34" charset="0"/>
          <a:cs typeface="Verdana"/>
        </a:defRPr>
      </a:lvl3pPr>
      <a:lvl4pPr marL="1600200" indent="-228600" algn="l" defTabSz="457200" rtl="0" eaLnBrk="0" fontAlgn="base" hangingPunct="0">
        <a:spcBef>
          <a:spcPct val="20000"/>
        </a:spcBef>
        <a:spcAft>
          <a:spcPct val="0"/>
        </a:spcAft>
        <a:buFont typeface="Arial" charset="0"/>
        <a:buChar char="–"/>
        <a:defRPr sz="2000" kern="1200">
          <a:solidFill>
            <a:srgbClr val="404040"/>
          </a:solidFill>
          <a:latin typeface="+mj-lt"/>
          <a:ea typeface="Verdana" pitchFamily="34" charset="0"/>
          <a:cs typeface="Verdana"/>
        </a:defRPr>
      </a:lvl4pPr>
      <a:lvl5pPr marL="2057400" indent="-228600" algn="l" defTabSz="457200" rtl="0" eaLnBrk="0" fontAlgn="base" hangingPunct="0">
        <a:spcBef>
          <a:spcPct val="20000"/>
        </a:spcBef>
        <a:spcAft>
          <a:spcPct val="0"/>
        </a:spcAft>
        <a:buFont typeface="Arial" charset="0"/>
        <a:buChar char="»"/>
        <a:defRPr sz="2000" kern="1200">
          <a:solidFill>
            <a:srgbClr val="404040"/>
          </a:solidFill>
          <a:latin typeface="+mj-lt"/>
          <a:ea typeface="Verdana" pitchFamily="34" charset="0"/>
          <a:cs typeface="Verdana"/>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hyperlink" Target="http://insight.med.utah.edu/Webvision/index.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jpeg"/></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hyperlink" Target="https://material.io/color/" TargetMode="External"/><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3" Type="http://schemas.openxmlformats.org/officeDocument/2006/relationships/hyperlink" Target="http://www.youtube.com/watch?v=pPKymEC_Hss" TargetMode="External"/><Relationship Id="rId2" Type="http://schemas.openxmlformats.org/officeDocument/2006/relationships/notesSlide" Target="../notesSlides/notesSlide24.xml"/><Relationship Id="rId1" Type="http://schemas.openxmlformats.org/officeDocument/2006/relationships/slideLayout" Target="../slideLayouts/slideLayout2.xml"/><Relationship Id="rId5" Type="http://schemas.openxmlformats.org/officeDocument/2006/relationships/image" Target="../media/image32.jpeg"/><Relationship Id="rId4" Type="http://schemas.openxmlformats.org/officeDocument/2006/relationships/image" Target="../media/image31.jpeg"/></Relationships>
</file>

<file path=ppt/slides/_rels/slide4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44.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29.xml"/><Relationship Id="rId1" Type="http://schemas.openxmlformats.org/officeDocument/2006/relationships/slideLayout" Target="../slideLayouts/slideLayout2.xml"/><Relationship Id="rId5" Type="http://schemas.openxmlformats.org/officeDocument/2006/relationships/image" Target="../media/image39.jpeg"/><Relationship Id="rId4" Type="http://schemas.openxmlformats.org/officeDocument/2006/relationships/image" Target="../media/image38.png"/></Relationships>
</file>

<file path=ppt/slides/_rels/slide4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41.png"/></Relationships>
</file>

<file path=ppt/slides/_rels/slide4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32.xml"/><Relationship Id="rId1" Type="http://schemas.openxmlformats.org/officeDocument/2006/relationships/slideLayout" Target="../slideLayouts/slideLayout2.xml"/><Relationship Id="rId5" Type="http://schemas.openxmlformats.org/officeDocument/2006/relationships/image" Target="../media/image45.png"/><Relationship Id="rId4" Type="http://schemas.openxmlformats.org/officeDocument/2006/relationships/image" Target="../media/image44.png"/></Relationships>
</file>

<file path=ppt/slides/_rels/slide51.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image" Target="../media/image47.png"/><Relationship Id="rId1" Type="http://schemas.openxmlformats.org/officeDocument/2006/relationships/slideLayout" Target="../slideLayouts/slideLayout2.xml"/><Relationship Id="rId5" Type="http://schemas.openxmlformats.org/officeDocument/2006/relationships/image" Target="../media/image50.png"/><Relationship Id="rId4" Type="http://schemas.openxmlformats.org/officeDocument/2006/relationships/image" Target="../media/image49.png"/></Relationships>
</file>

<file path=ppt/slides/_rels/slide5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5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hyperlink" Target="http://www2.ncsu.edu/scivis/lessons/colormodels/color_models2.html#saturation." TargetMode="Externa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Title 1"/>
          <p:cNvSpPr>
            <a:spLocks noGrp="1"/>
          </p:cNvSpPr>
          <p:nvPr>
            <p:ph type="ctrTitle"/>
          </p:nvPr>
        </p:nvSpPr>
        <p:spPr>
          <a:xfrm>
            <a:off x="1676400" y="660400"/>
            <a:ext cx="7467600" cy="1549400"/>
          </a:xfrm>
        </p:spPr>
        <p:txBody>
          <a:bodyPr>
            <a:normAutofit/>
          </a:bodyPr>
          <a:lstStyle/>
          <a:p>
            <a:pPr eaLnBrk="1" hangingPunct="1"/>
            <a:r>
              <a:rPr lang="en-US" sz="4400" dirty="0" smtClean="0">
                <a:latin typeface="+mj-lt"/>
                <a:cs typeface="Verdana" pitchFamily="34" charset="0"/>
              </a:rPr>
              <a:t>Properties of People </a:t>
            </a:r>
            <a:r>
              <a:rPr lang="en-US" sz="3600" dirty="0" smtClean="0">
                <a:latin typeface="+mj-lt"/>
                <a:cs typeface="Verdana" pitchFamily="34" charset="0"/>
              </a:rPr>
              <a:t>(Part I)</a:t>
            </a:r>
            <a:endParaRPr lang="en-US" sz="4400" dirty="0" smtClean="0">
              <a:latin typeface="+mj-lt"/>
              <a:cs typeface="Verdana" pitchFamily="34" charset="0"/>
            </a:endParaRPr>
          </a:p>
        </p:txBody>
      </p:sp>
      <p:sp>
        <p:nvSpPr>
          <p:cNvPr id="12291" name="Subtitle 2"/>
          <p:cNvSpPr>
            <a:spLocks noGrp="1"/>
          </p:cNvSpPr>
          <p:nvPr>
            <p:ph type="subTitle" idx="1"/>
          </p:nvPr>
        </p:nvSpPr>
        <p:spPr>
          <a:xfrm>
            <a:off x="1676400" y="2416175"/>
            <a:ext cx="6781800" cy="1393825"/>
          </a:xfrm>
        </p:spPr>
        <p:txBody>
          <a:bodyPr>
            <a:normAutofit/>
          </a:bodyPr>
          <a:lstStyle/>
          <a:p>
            <a:pPr eaLnBrk="1" hangingPunct="1"/>
            <a:r>
              <a:rPr lang="en-US" sz="2800" dirty="0">
                <a:cs typeface="Verdana" pitchFamily="34" charset="0"/>
              </a:rPr>
              <a:t>Programming Usable Interfaces (PUI</a:t>
            </a:r>
            <a:r>
              <a:rPr lang="en-US" sz="2800" dirty="0" smtClean="0">
                <a:cs typeface="Verdana" pitchFamily="34" charset="0"/>
              </a:rPr>
              <a:t>)</a:t>
            </a:r>
            <a:endParaRPr lang="en-US" sz="2800" dirty="0">
              <a:cs typeface="Verdana" pitchFamily="34" charset="0"/>
            </a:endParaRPr>
          </a:p>
        </p:txBody>
      </p:sp>
      <p:sp>
        <p:nvSpPr>
          <p:cNvPr id="4" name="Title 8"/>
          <p:cNvSpPr txBox="1">
            <a:spLocks/>
          </p:cNvSpPr>
          <p:nvPr/>
        </p:nvSpPr>
        <p:spPr>
          <a:xfrm>
            <a:off x="5334000" y="5737225"/>
            <a:ext cx="3581400" cy="511175"/>
          </a:xfrm>
          <a:prstGeom prst="rect">
            <a:avLst/>
          </a:prstGeom>
        </p:spPr>
        <p:txBody>
          <a:bodyPr>
            <a:noAutofit/>
          </a:bodyPr>
          <a:lstStyle>
            <a:lvl1pPr>
              <a:defRPr>
                <a:solidFill>
                  <a:schemeClr val="tx1"/>
                </a:solidFill>
                <a:latin typeface="Arial" charset="0"/>
              </a:defRPr>
            </a:lvl1pPr>
            <a:lvl2pPr marL="742950" indent="-285750">
              <a:defRPr>
                <a:solidFill>
                  <a:schemeClr val="tx1"/>
                </a:solidFill>
                <a:latin typeface="Arial" charset="0"/>
              </a:defRPr>
            </a:lvl2pPr>
            <a:lvl3pPr marL="1143000" indent="-228600">
              <a:defRPr>
                <a:solidFill>
                  <a:schemeClr val="tx1"/>
                </a:solidFill>
                <a:latin typeface="Arial" charset="0"/>
              </a:defRPr>
            </a:lvl3pPr>
            <a:lvl4pPr marL="1600200" indent="-228600">
              <a:defRPr>
                <a:solidFill>
                  <a:schemeClr val="tx1"/>
                </a:solidFill>
                <a:latin typeface="Arial" charset="0"/>
              </a:defRPr>
            </a:lvl4pPr>
            <a:lvl5pPr marL="2057400" indent="-228600">
              <a:defRPr>
                <a:solidFill>
                  <a:schemeClr val="tx1"/>
                </a:solidFill>
                <a:latin typeface="Arial" charset="0"/>
              </a:defRPr>
            </a:lvl5pPr>
            <a:lvl6pPr marL="2514600" indent="-228600" defTabSz="457200" fontAlgn="base">
              <a:spcBef>
                <a:spcPct val="0"/>
              </a:spcBef>
              <a:spcAft>
                <a:spcPct val="0"/>
              </a:spcAft>
              <a:defRPr>
                <a:solidFill>
                  <a:schemeClr val="tx1"/>
                </a:solidFill>
                <a:latin typeface="Arial" charset="0"/>
              </a:defRPr>
            </a:lvl6pPr>
            <a:lvl7pPr marL="2971800" indent="-228600" defTabSz="457200" fontAlgn="base">
              <a:spcBef>
                <a:spcPct val="0"/>
              </a:spcBef>
              <a:spcAft>
                <a:spcPct val="0"/>
              </a:spcAft>
              <a:defRPr>
                <a:solidFill>
                  <a:schemeClr val="tx1"/>
                </a:solidFill>
                <a:latin typeface="Arial" charset="0"/>
              </a:defRPr>
            </a:lvl7pPr>
            <a:lvl8pPr marL="3429000" indent="-228600" defTabSz="457200" fontAlgn="base">
              <a:spcBef>
                <a:spcPct val="0"/>
              </a:spcBef>
              <a:spcAft>
                <a:spcPct val="0"/>
              </a:spcAft>
              <a:defRPr>
                <a:solidFill>
                  <a:schemeClr val="tx1"/>
                </a:solidFill>
                <a:latin typeface="Arial" charset="0"/>
              </a:defRPr>
            </a:lvl8pPr>
            <a:lvl9pPr marL="3886200" indent="-228600" defTabSz="457200" fontAlgn="base">
              <a:spcBef>
                <a:spcPct val="0"/>
              </a:spcBef>
              <a:spcAft>
                <a:spcPct val="0"/>
              </a:spcAft>
              <a:defRPr>
                <a:solidFill>
                  <a:schemeClr val="tx1"/>
                </a:solidFill>
                <a:latin typeface="Arial" charset="0"/>
              </a:defRPr>
            </a:lvl9pPr>
          </a:lstStyle>
          <a:p>
            <a:pPr algn="r">
              <a:lnSpc>
                <a:spcPct val="90000"/>
              </a:lnSpc>
              <a:defRPr/>
            </a:pPr>
            <a:r>
              <a:rPr lang="en-US" sz="2400" b="1" dirty="0" smtClean="0">
                <a:solidFill>
                  <a:srgbClr val="960000"/>
                </a:solidFill>
                <a:latin typeface="+mj-lt"/>
              </a:rPr>
              <a:t>Jason Hong</a:t>
            </a:r>
          </a:p>
          <a:p>
            <a:pPr algn="r">
              <a:lnSpc>
                <a:spcPct val="90000"/>
              </a:lnSpc>
              <a:defRPr/>
            </a:pPr>
            <a:r>
              <a:rPr lang="en-US" sz="2400" b="1" dirty="0" smtClean="0">
                <a:solidFill>
                  <a:srgbClr val="960000"/>
                </a:solidFill>
                <a:latin typeface="+mj-lt"/>
              </a:rPr>
              <a:t>jasonh@cs.cmu.edu</a:t>
            </a:r>
          </a:p>
        </p:txBody>
      </p:sp>
      <p:sp>
        <p:nvSpPr>
          <p:cNvPr id="7" name="Rectangle 4"/>
          <p:cNvSpPr>
            <a:spLocks noChangeArrowheads="1"/>
          </p:cNvSpPr>
          <p:nvPr/>
        </p:nvSpPr>
        <p:spPr bwMode="auto">
          <a:xfrm>
            <a:off x="10134600" y="5143500"/>
            <a:ext cx="2362200" cy="1219200"/>
          </a:xfrm>
          <a:prstGeom prst="rect">
            <a:avLst/>
          </a:prstGeom>
          <a:solidFill>
            <a:srgbClr val="E4E0C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 name="Rectangle 1"/>
          <p:cNvSpPr/>
          <p:nvPr/>
        </p:nvSpPr>
        <p:spPr>
          <a:xfrm>
            <a:off x="-3489960" y="990600"/>
            <a:ext cx="3048000" cy="5002212"/>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smtClean="0"/>
              <a:t>Add </a:t>
            </a:r>
            <a:r>
              <a:rPr lang="en-US" dirty="0" err="1" smtClean="0"/>
              <a:t>Fitts</a:t>
            </a:r>
            <a:r>
              <a:rPr lang="en-US" dirty="0" smtClean="0"/>
              <a:t>’ Law </a:t>
            </a:r>
            <a:r>
              <a:rPr lang="en-US" dirty="0" err="1" smtClean="0"/>
              <a:t>captcha</a:t>
            </a:r>
            <a:endParaRPr lang="en-US" dirty="0" smtClean="0"/>
          </a:p>
          <a:p>
            <a:pPr algn="ctr"/>
            <a:r>
              <a:rPr lang="en-US" dirty="0" smtClean="0"/>
              <a:t>Add </a:t>
            </a:r>
            <a:r>
              <a:rPr lang="en-US" smtClean="0"/>
              <a:t>administrivia</a:t>
            </a:r>
            <a:endParaRPr lang="en-US" dirty="0"/>
          </a:p>
        </p:txBody>
      </p:sp>
    </p:spTree>
    <p:extLst>
      <p:ext uri="{BB962C8B-B14F-4D97-AF65-F5344CB8AC3E}">
        <p14:creationId xmlns:p14="http://schemas.microsoft.com/office/powerpoint/2010/main" val="3366325398"/>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sz="half" idx="1"/>
          </p:nvPr>
        </p:nvSpPr>
        <p:spPr/>
        <p:txBody>
          <a:bodyPr/>
          <a:lstStyle/>
          <a:p>
            <a:endParaRPr lang="en-US" dirty="0"/>
          </a:p>
        </p:txBody>
      </p:sp>
      <p:sp>
        <p:nvSpPr>
          <p:cNvPr id="4" name="Content Placeholder 3"/>
          <p:cNvSpPr>
            <a:spLocks noGrp="1"/>
          </p:cNvSpPr>
          <p:nvPr>
            <p:ph sz="half" idx="2"/>
          </p:nvPr>
        </p:nvSpPr>
        <p:spPr/>
        <p:txBody>
          <a:bodyPr/>
          <a:lstStyle/>
          <a:p>
            <a:endParaRPr lang="en-US" dirty="0"/>
          </a:p>
        </p:txBody>
      </p:sp>
      <p:pic>
        <p:nvPicPr>
          <p:cNvPr id="5" name="Picture 7" descr="saturation-brightnes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19200" y="1"/>
            <a:ext cx="649315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368630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p:cNvSpPr>
          <p:nvPr>
            <p:ph type="title"/>
          </p:nvPr>
        </p:nvSpPr>
        <p:spPr/>
        <p:txBody>
          <a:bodyPr/>
          <a:lstStyle/>
          <a:p>
            <a:r>
              <a:rPr lang="en-US" dirty="0" smtClean="0">
                <a:latin typeface="Calibri" panose="020F0502020204030204" pitchFamily="34" charset="0"/>
              </a:rPr>
              <a:t>Visualization of HSV Color Space</a:t>
            </a:r>
          </a:p>
        </p:txBody>
      </p:sp>
      <p:pic>
        <p:nvPicPr>
          <p:cNvPr id="525317" name="Picture 9" descr="http://andrewharvey4.files.wordpress.com/2009/08/450px-hsv_color_con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1038225"/>
            <a:ext cx="6705600" cy="536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47153218"/>
      </p:ext>
    </p:extLst>
  </p:cSld>
  <p:clrMapOvr>
    <a:masterClrMapping/>
  </p:clrMapOvr>
  <p:transition>
    <p:dissolve/>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9410" name="Rectangle 2"/>
          <p:cNvSpPr>
            <a:spLocks noGrp="1"/>
          </p:cNvSpPr>
          <p:nvPr>
            <p:ph type="title"/>
          </p:nvPr>
        </p:nvSpPr>
        <p:spPr/>
        <p:txBody>
          <a:bodyPr/>
          <a:lstStyle/>
          <a:p>
            <a:r>
              <a:rPr lang="en-US" dirty="0" smtClean="0">
                <a:latin typeface="Calibri" panose="020F0502020204030204" pitchFamily="34" charset="0"/>
              </a:rPr>
              <a:t>Can Convert RGB to HSV and Back</a:t>
            </a:r>
          </a:p>
        </p:txBody>
      </p:sp>
      <p:pic>
        <p:nvPicPr>
          <p:cNvPr id="529411" name="Picture 3" descr="windows-color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1714725"/>
            <a:ext cx="7696200" cy="5067075"/>
          </a:xfrm>
          <a:prstGeom prst="rect">
            <a:avLst/>
          </a:prstGeom>
          <a:noFill/>
          <a:ln w="6350">
            <a:solidFill>
              <a:srgbClr val="000000"/>
            </a:solidFill>
            <a:miter lim="800000"/>
            <a:headEnd/>
            <a:tailEnd/>
          </a:ln>
          <a:extLst>
            <a:ext uri="{909E8E84-426E-40DD-AFC4-6F175D3DCCD1}">
              <a14:hiddenFill xmlns:a14="http://schemas.microsoft.com/office/drawing/2010/main">
                <a:solidFill>
                  <a:srgbClr val="FFFFFF"/>
                </a:solidFill>
              </a14:hiddenFill>
            </a:ext>
          </a:extLst>
        </p:spPr>
      </p:pic>
      <p:pic>
        <p:nvPicPr>
          <p:cNvPr id="529412" name="Picture 4" descr="dreamweaver-color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200" y="1143000"/>
            <a:ext cx="4879818" cy="3352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8292836"/>
      </p:ext>
    </p:extLst>
  </p:cSld>
  <p:clrMapOvr>
    <a:masterClrMapping/>
  </p:clrMapOvr>
  <p:transition>
    <p:dissolve/>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362" name="Rectangle 2"/>
          <p:cNvSpPr>
            <a:spLocks noGrp="1"/>
          </p:cNvSpPr>
          <p:nvPr>
            <p:ph type="title"/>
          </p:nvPr>
        </p:nvSpPr>
        <p:spPr/>
        <p:txBody>
          <a:bodyPr/>
          <a:lstStyle/>
          <a:p>
            <a:r>
              <a:rPr lang="en-US" dirty="0" smtClean="0">
                <a:latin typeface="Calibri" panose="020F0502020204030204" pitchFamily="34" charset="0"/>
              </a:rPr>
              <a:t>Color Model Summary</a:t>
            </a:r>
          </a:p>
        </p:txBody>
      </p:sp>
      <p:sp>
        <p:nvSpPr>
          <p:cNvPr id="527363" name="Rectangle 3"/>
          <p:cNvSpPr>
            <a:spLocks noGrp="1"/>
          </p:cNvSpPr>
          <p:nvPr>
            <p:ph type="body" idx="1"/>
          </p:nvPr>
        </p:nvSpPr>
        <p:spPr>
          <a:xfrm>
            <a:off x="457200" y="1557338"/>
            <a:ext cx="8686800" cy="5072062"/>
          </a:xfrm>
        </p:spPr>
        <p:txBody>
          <a:bodyPr/>
          <a:lstStyle/>
          <a:p>
            <a:r>
              <a:rPr lang="en-US" dirty="0" smtClean="0">
                <a:latin typeface="Calibri" panose="020F0502020204030204" pitchFamily="34" charset="0"/>
              </a:rPr>
              <a:t>RGB easy to program</a:t>
            </a:r>
          </a:p>
          <a:p>
            <a:pPr lvl="1"/>
            <a:r>
              <a:rPr lang="en-US" dirty="0" smtClean="0">
                <a:latin typeface="Calibri" panose="020F0502020204030204" pitchFamily="34" charset="0"/>
              </a:rPr>
              <a:t>Close to hardware</a:t>
            </a:r>
          </a:p>
          <a:p>
            <a:pPr lvl="1"/>
            <a:r>
              <a:rPr lang="en-US" dirty="0" smtClean="0">
                <a:latin typeface="Calibri" panose="020F0502020204030204" pitchFamily="34" charset="0"/>
              </a:rPr>
              <a:t>Universally supported on all platforms</a:t>
            </a:r>
          </a:p>
          <a:p>
            <a:r>
              <a:rPr lang="en-US" dirty="0" smtClean="0">
                <a:latin typeface="Calibri" panose="020F0502020204030204" pitchFamily="34" charset="0"/>
              </a:rPr>
              <a:t>HSV is easier for people to use</a:t>
            </a:r>
          </a:p>
          <a:p>
            <a:pPr lvl="1"/>
            <a:r>
              <a:rPr lang="en-US" dirty="0" smtClean="0">
                <a:latin typeface="Calibri" panose="020F0502020204030204" pitchFamily="34" charset="0"/>
              </a:rPr>
              <a:t>Uses people’s intuition of what color is</a:t>
            </a:r>
          </a:p>
          <a:p>
            <a:pPr lvl="1"/>
            <a:r>
              <a:rPr lang="en-US" dirty="0" smtClean="0">
                <a:latin typeface="Calibri" panose="020F0502020204030204" pitchFamily="34" charset="0"/>
              </a:rPr>
              <a:t>There is a direct conversion to RGB</a:t>
            </a:r>
          </a:p>
          <a:p>
            <a:r>
              <a:rPr lang="en-US" dirty="0" smtClean="0">
                <a:latin typeface="Calibri" panose="020F0502020204030204" pitchFamily="34" charset="0"/>
              </a:rPr>
              <a:t>Other colors models:</a:t>
            </a:r>
          </a:p>
          <a:p>
            <a:pPr lvl="1"/>
            <a:r>
              <a:rPr lang="en-US" dirty="0" smtClean="0">
                <a:latin typeface="Calibri" panose="020F0502020204030204" pitchFamily="34" charset="0"/>
              </a:rPr>
              <a:t>CMYK: mixing pigments cyan, magenta, </a:t>
            </a:r>
            <a:br>
              <a:rPr lang="en-US" dirty="0" smtClean="0">
                <a:latin typeface="Calibri" panose="020F0502020204030204" pitchFamily="34" charset="0"/>
              </a:rPr>
            </a:br>
            <a:r>
              <a:rPr lang="en-US" dirty="0" smtClean="0">
                <a:latin typeface="Calibri" panose="020F0502020204030204" pitchFamily="34" charset="0"/>
              </a:rPr>
              <a:t>yellow, and black (printing)</a:t>
            </a:r>
          </a:p>
        </p:txBody>
      </p:sp>
      <p:pic>
        <p:nvPicPr>
          <p:cNvPr id="527364" name="Picture 4" descr="MPj03140500000[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5600" y="2941154"/>
            <a:ext cx="2286000" cy="18594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77938468"/>
      </p:ext>
    </p:extLst>
  </p:cSld>
  <p:clrMapOvr>
    <a:masterClrMapping/>
  </p:clrMapOvr>
  <p:transition>
    <p:dissolve/>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7974" name="Rectangle 6"/>
          <p:cNvSpPr>
            <a:spLocks noChangeArrowheads="1"/>
          </p:cNvSpPr>
          <p:nvPr/>
        </p:nvSpPr>
        <p:spPr bwMode="auto">
          <a:xfrm>
            <a:off x="1917700" y="2892425"/>
            <a:ext cx="858838" cy="498475"/>
          </a:xfrm>
          <a:prstGeom prst="rect">
            <a:avLst/>
          </a:prstGeom>
          <a:solidFill>
            <a:srgbClr val="FFFF99"/>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b="1" dirty="0"/>
          </a:p>
        </p:txBody>
      </p:sp>
      <p:sp>
        <p:nvSpPr>
          <p:cNvPr id="467970" name="Rectangle 2"/>
          <p:cNvSpPr>
            <a:spLocks noGrp="1" noChangeArrowheads="1"/>
          </p:cNvSpPr>
          <p:nvPr>
            <p:ph type="title" idx="4294967295"/>
          </p:nvPr>
        </p:nvSpPr>
        <p:spPr/>
        <p:txBody>
          <a:bodyPr/>
          <a:lstStyle/>
          <a:p>
            <a:pPr eaLnBrk="1" hangingPunct="1"/>
            <a:r>
              <a:rPr lang="en-US" dirty="0" smtClean="0">
                <a:latin typeface="Calibri" panose="020F0502020204030204" pitchFamily="34" charset="0"/>
              </a:rPr>
              <a:t>Human Visual System</a:t>
            </a:r>
          </a:p>
        </p:txBody>
      </p:sp>
      <p:grpSp>
        <p:nvGrpSpPr>
          <p:cNvPr id="467971" name="Group 4"/>
          <p:cNvGrpSpPr>
            <a:grpSpLocks/>
          </p:cNvGrpSpPr>
          <p:nvPr/>
        </p:nvGrpSpPr>
        <p:grpSpPr bwMode="auto">
          <a:xfrm>
            <a:off x="1143000" y="685800"/>
            <a:ext cx="7696200" cy="5715000"/>
            <a:chOff x="1204" y="776"/>
            <a:chExt cx="3313" cy="2412"/>
          </a:xfrm>
        </p:grpSpPr>
        <p:pic>
          <p:nvPicPr>
            <p:cNvPr id="467972" name="Picture 5" descr="ey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4" y="776"/>
              <a:ext cx="3313" cy="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67973" name="Rectangle 6"/>
            <p:cNvSpPr>
              <a:spLocks noChangeArrowheads="1"/>
            </p:cNvSpPr>
            <p:nvPr/>
          </p:nvSpPr>
          <p:spPr bwMode="auto">
            <a:xfrm>
              <a:off x="1536" y="1530"/>
              <a:ext cx="401" cy="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type="none" w="sm" len="sm"/>
                  <a:tailEnd type="none" w="sm" len="sm"/>
                </a14:hiddenLine>
              </a:ext>
            </a:extLst>
          </p:spPr>
          <p:txBody>
            <a:bodyPr wrap="none" anchor="ctr"/>
            <a:lstStyle/>
            <a:p>
              <a:pPr algn="l" defTabSz="914400"/>
              <a:endParaRPr lang="en-US">
                <a:cs typeface="Arial" pitchFamily="34" charset="0"/>
              </a:endParaRPr>
            </a:p>
          </p:txBody>
        </p:sp>
      </p:grpSp>
    </p:spTree>
    <p:extLst>
      <p:ext uri="{BB962C8B-B14F-4D97-AF65-F5344CB8AC3E}">
        <p14:creationId xmlns:p14="http://schemas.microsoft.com/office/powerpoint/2010/main" val="3022515478"/>
      </p:ext>
    </p:extLst>
  </p:cSld>
  <p:clrMapOvr>
    <a:masterClrMapping/>
  </p:clrMapOvr>
  <p:transition>
    <p:dissolve/>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 name="Rectangle 4"/>
          <p:cNvSpPr/>
          <p:nvPr/>
        </p:nvSpPr>
        <p:spPr>
          <a:xfrm>
            <a:off x="952500" y="4297680"/>
            <a:ext cx="1127760" cy="533400"/>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
        <p:nvSpPr>
          <p:cNvPr id="4" name="Rectangle 3"/>
          <p:cNvSpPr/>
          <p:nvPr/>
        </p:nvSpPr>
        <p:spPr>
          <a:xfrm>
            <a:off x="952500" y="2057400"/>
            <a:ext cx="1127760" cy="533400"/>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
        <p:nvSpPr>
          <p:cNvPr id="503810" name="Rectangle 2"/>
          <p:cNvSpPr>
            <a:spLocks noGrp="1"/>
          </p:cNvSpPr>
          <p:nvPr>
            <p:ph type="title"/>
          </p:nvPr>
        </p:nvSpPr>
        <p:spPr/>
        <p:txBody>
          <a:bodyPr/>
          <a:lstStyle/>
          <a:p>
            <a:r>
              <a:rPr lang="en-US" dirty="0" smtClean="0">
                <a:latin typeface="Calibri" panose="020F0502020204030204" pitchFamily="34" charset="0"/>
              </a:rPr>
              <a:t>Retina</a:t>
            </a:r>
          </a:p>
        </p:txBody>
      </p:sp>
      <p:sp>
        <p:nvSpPr>
          <p:cNvPr id="2" name="Content Placeholder 1"/>
          <p:cNvSpPr>
            <a:spLocks noGrp="1"/>
          </p:cNvSpPr>
          <p:nvPr>
            <p:ph idx="1"/>
          </p:nvPr>
        </p:nvSpPr>
        <p:spPr/>
        <p:txBody>
          <a:bodyPr/>
          <a:lstStyle/>
          <a:p>
            <a:pPr>
              <a:lnSpc>
                <a:spcPct val="90000"/>
              </a:lnSpc>
            </a:pPr>
            <a:r>
              <a:rPr lang="en-US" dirty="0">
                <a:latin typeface="Calibri" panose="020F0502020204030204" pitchFamily="34" charset="0"/>
              </a:rPr>
              <a:t>Retina covered with light-sensitive receptors</a:t>
            </a:r>
            <a:endParaRPr lang="en-US" sz="1200" dirty="0">
              <a:latin typeface="Calibri" panose="020F0502020204030204" pitchFamily="34" charset="0"/>
            </a:endParaRPr>
          </a:p>
          <a:p>
            <a:pPr>
              <a:lnSpc>
                <a:spcPct val="90000"/>
              </a:lnSpc>
            </a:pPr>
            <a:r>
              <a:rPr lang="en-US" dirty="0">
                <a:latin typeface="Calibri" panose="020F0502020204030204" pitchFamily="34" charset="0"/>
              </a:rPr>
              <a:t>Rods</a:t>
            </a:r>
          </a:p>
          <a:p>
            <a:pPr lvl="1">
              <a:lnSpc>
                <a:spcPct val="90000"/>
              </a:lnSpc>
            </a:pPr>
            <a:r>
              <a:rPr lang="en-US" dirty="0" smtClean="0">
                <a:latin typeface="Calibri" panose="020F0502020204030204" pitchFamily="34" charset="0"/>
              </a:rPr>
              <a:t>Primarily </a:t>
            </a:r>
            <a:r>
              <a:rPr lang="en-US" dirty="0">
                <a:latin typeface="Calibri" panose="020F0502020204030204" pitchFamily="34" charset="0"/>
              </a:rPr>
              <a:t>for night vision </a:t>
            </a:r>
            <a:r>
              <a:rPr lang="en-US" dirty="0" smtClean="0">
                <a:latin typeface="Calibri" panose="020F0502020204030204" pitchFamily="34" charset="0"/>
              </a:rPr>
              <a:t>and </a:t>
            </a:r>
            <a:r>
              <a:rPr lang="en-US" dirty="0">
                <a:latin typeface="Calibri" panose="020F0502020204030204" pitchFamily="34" charset="0"/>
              </a:rPr>
              <a:t>perceiving movement</a:t>
            </a:r>
          </a:p>
          <a:p>
            <a:pPr lvl="1">
              <a:lnSpc>
                <a:spcPct val="90000"/>
              </a:lnSpc>
            </a:pPr>
            <a:r>
              <a:rPr lang="en-US" dirty="0" smtClean="0">
                <a:latin typeface="Calibri" panose="020F0502020204030204" pitchFamily="34" charset="0"/>
              </a:rPr>
              <a:t>Sense </a:t>
            </a:r>
            <a:r>
              <a:rPr lang="en-US" dirty="0">
                <a:latin typeface="Calibri" panose="020F0502020204030204" pitchFamily="34" charset="0"/>
              </a:rPr>
              <a:t>intensity or shades of gray</a:t>
            </a:r>
          </a:p>
          <a:p>
            <a:pPr lvl="1">
              <a:lnSpc>
                <a:spcPct val="90000"/>
              </a:lnSpc>
            </a:pPr>
            <a:r>
              <a:rPr lang="en-US" dirty="0" smtClean="0">
                <a:latin typeface="Calibri" panose="020F0502020204030204" pitchFamily="34" charset="0"/>
              </a:rPr>
              <a:t>Can’t </a:t>
            </a:r>
            <a:r>
              <a:rPr lang="en-US" dirty="0">
                <a:latin typeface="Calibri" panose="020F0502020204030204" pitchFamily="34" charset="0"/>
              </a:rPr>
              <a:t>discriminate between colors</a:t>
            </a:r>
          </a:p>
          <a:p>
            <a:pPr lvl="1">
              <a:lnSpc>
                <a:spcPct val="90000"/>
              </a:lnSpc>
            </a:pPr>
            <a:r>
              <a:rPr lang="en-US" dirty="0">
                <a:latin typeface="Calibri" panose="020F0502020204030204" pitchFamily="34" charset="0"/>
              </a:rPr>
              <a:t>~</a:t>
            </a:r>
            <a:r>
              <a:rPr lang="en-US" dirty="0" smtClean="0">
                <a:latin typeface="Calibri" panose="020F0502020204030204" pitchFamily="34" charset="0"/>
              </a:rPr>
              <a:t>75M </a:t>
            </a:r>
            <a:r>
              <a:rPr lang="en-US" dirty="0">
                <a:latin typeface="Calibri" panose="020F0502020204030204" pitchFamily="34" charset="0"/>
              </a:rPr>
              <a:t>– </a:t>
            </a:r>
            <a:r>
              <a:rPr lang="en-US" dirty="0" smtClean="0">
                <a:latin typeface="Calibri" panose="020F0502020204030204" pitchFamily="34" charset="0"/>
              </a:rPr>
              <a:t>150M </a:t>
            </a:r>
            <a:r>
              <a:rPr lang="en-US" dirty="0">
                <a:latin typeface="Calibri" panose="020F0502020204030204" pitchFamily="34" charset="0"/>
              </a:rPr>
              <a:t>rods</a:t>
            </a:r>
          </a:p>
          <a:p>
            <a:pPr>
              <a:lnSpc>
                <a:spcPct val="90000"/>
              </a:lnSpc>
            </a:pPr>
            <a:r>
              <a:rPr lang="en-US" dirty="0">
                <a:latin typeface="Calibri" panose="020F0502020204030204" pitchFamily="34" charset="0"/>
              </a:rPr>
              <a:t>Cones</a:t>
            </a:r>
          </a:p>
          <a:p>
            <a:pPr lvl="1">
              <a:lnSpc>
                <a:spcPct val="90000"/>
              </a:lnSpc>
            </a:pPr>
            <a:r>
              <a:rPr lang="en-US" dirty="0" smtClean="0">
                <a:latin typeface="Calibri" panose="020F0502020204030204" pitchFamily="34" charset="0"/>
              </a:rPr>
              <a:t>Used </a:t>
            </a:r>
            <a:r>
              <a:rPr lang="en-US" dirty="0">
                <a:latin typeface="Calibri" panose="020F0502020204030204" pitchFamily="34" charset="0"/>
              </a:rPr>
              <a:t>to sense color</a:t>
            </a:r>
          </a:p>
          <a:p>
            <a:pPr lvl="1">
              <a:lnSpc>
                <a:spcPct val="90000"/>
              </a:lnSpc>
            </a:pPr>
            <a:r>
              <a:rPr lang="en-US" dirty="0">
                <a:latin typeface="Calibri" panose="020F0502020204030204" pitchFamily="34" charset="0"/>
              </a:rPr>
              <a:t>~</a:t>
            </a:r>
            <a:r>
              <a:rPr lang="en-US" dirty="0" smtClean="0">
                <a:latin typeface="Calibri" panose="020F0502020204030204" pitchFamily="34" charset="0"/>
              </a:rPr>
              <a:t>4.5M </a:t>
            </a:r>
            <a:r>
              <a:rPr lang="en-US" dirty="0">
                <a:latin typeface="Calibri" panose="020F0502020204030204" pitchFamily="34" charset="0"/>
              </a:rPr>
              <a:t>– </a:t>
            </a:r>
            <a:r>
              <a:rPr lang="en-US" dirty="0" smtClean="0">
                <a:latin typeface="Calibri" panose="020F0502020204030204" pitchFamily="34" charset="0"/>
              </a:rPr>
              <a:t>7M cones</a:t>
            </a:r>
          </a:p>
          <a:p>
            <a:pPr lvl="1">
              <a:lnSpc>
                <a:spcPct val="90000"/>
              </a:lnSpc>
            </a:pPr>
            <a:r>
              <a:rPr lang="en-US" dirty="0" smtClean="0">
                <a:latin typeface="Calibri" panose="020F0502020204030204" pitchFamily="34" charset="0"/>
              </a:rPr>
              <a:t>Note: Many, many more rods than cones</a:t>
            </a:r>
            <a:endParaRPr lang="en-US" dirty="0">
              <a:latin typeface="Calibri" panose="020F0502020204030204" pitchFamily="34" charset="0"/>
            </a:endParaRPr>
          </a:p>
        </p:txBody>
      </p:sp>
    </p:spTree>
    <p:extLst>
      <p:ext uri="{BB962C8B-B14F-4D97-AF65-F5344CB8AC3E}">
        <p14:creationId xmlns:p14="http://schemas.microsoft.com/office/powerpoint/2010/main" val="1892867313"/>
      </p:ext>
    </p:extLst>
  </p:cSld>
  <p:clrMapOvr>
    <a:masterClrMapping/>
  </p:clrMapOvr>
  <p:transition>
    <p:dissolve/>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05858" name="Rectangle 2"/>
          <p:cNvSpPr>
            <a:spLocks noGrp="1"/>
          </p:cNvSpPr>
          <p:nvPr>
            <p:ph type="title"/>
          </p:nvPr>
        </p:nvSpPr>
        <p:spPr>
          <a:xfrm>
            <a:off x="457200" y="274638"/>
            <a:ext cx="8229600" cy="1143000"/>
          </a:xfrm>
        </p:spPr>
        <p:txBody>
          <a:bodyPr/>
          <a:lstStyle/>
          <a:p>
            <a:r>
              <a:rPr lang="en-US" dirty="0" smtClean="0">
                <a:latin typeface="Calibri" panose="020F0502020204030204" pitchFamily="34" charset="0"/>
              </a:rPr>
              <a:t>Distribution of Cones and Rods</a:t>
            </a:r>
          </a:p>
        </p:txBody>
      </p:sp>
      <p:sp>
        <p:nvSpPr>
          <p:cNvPr id="505861" name="Rectangle 5"/>
          <p:cNvSpPr>
            <a:spLocks noGrp="1"/>
          </p:cNvSpPr>
          <p:nvPr>
            <p:ph type="body" idx="1"/>
          </p:nvPr>
        </p:nvSpPr>
        <p:spPr>
          <a:xfrm>
            <a:off x="76200" y="1295400"/>
            <a:ext cx="8458200" cy="4995863"/>
          </a:xfrm>
        </p:spPr>
        <p:txBody>
          <a:bodyPr/>
          <a:lstStyle/>
          <a:p>
            <a:r>
              <a:rPr lang="en-US" dirty="0" smtClean="0">
                <a:latin typeface="Calibri" panose="020F0502020204030204" pitchFamily="34" charset="0"/>
              </a:rPr>
              <a:t>Center of retina has most of the cones</a:t>
            </a:r>
            <a:endParaRPr lang="en-US" dirty="0" smtClean="0">
              <a:latin typeface="Calibri" panose="020F0502020204030204" pitchFamily="34" charset="0"/>
              <a:sym typeface="ZapfDingbats"/>
            </a:endParaRPr>
          </a:p>
          <a:p>
            <a:pPr lvl="1"/>
            <a:r>
              <a:rPr lang="en-US" dirty="0" smtClean="0">
                <a:latin typeface="Calibri" panose="020F0502020204030204" pitchFamily="34" charset="0"/>
              </a:rPr>
              <a:t>Allows for high acuity of objects focused at center </a:t>
            </a:r>
            <a:br>
              <a:rPr lang="en-US" dirty="0" smtClean="0">
                <a:latin typeface="Calibri" panose="020F0502020204030204" pitchFamily="34" charset="0"/>
              </a:rPr>
            </a:br>
            <a:r>
              <a:rPr lang="en-US" dirty="0" smtClean="0">
                <a:latin typeface="Calibri" panose="020F0502020204030204" pitchFamily="34" charset="0"/>
              </a:rPr>
              <a:t>of your vision (about 10-15 degrees)</a:t>
            </a:r>
          </a:p>
          <a:p>
            <a:pPr lvl="2"/>
            <a:r>
              <a:rPr lang="en-US" dirty="0">
                <a:latin typeface="Calibri" panose="020F0502020204030204" pitchFamily="34" charset="0"/>
              </a:rPr>
              <a:t>Ex. if looking here, can’t read text on bottom </a:t>
            </a:r>
            <a:r>
              <a:rPr lang="en-US" dirty="0" smtClean="0">
                <a:latin typeface="Calibri" panose="020F0502020204030204" pitchFamily="34" charset="0"/>
              </a:rPr>
              <a:t>easily</a:t>
            </a:r>
          </a:p>
          <a:p>
            <a:pPr lvl="1"/>
            <a:r>
              <a:rPr lang="en-US" dirty="0" smtClean="0">
                <a:latin typeface="Calibri" panose="020F0502020204030204" pitchFamily="34" charset="0"/>
              </a:rPr>
              <a:t>Fovea ~2 degrees</a:t>
            </a:r>
          </a:p>
          <a:p>
            <a:pPr lvl="2"/>
            <a:r>
              <a:rPr lang="en-US" dirty="0" smtClean="0">
                <a:latin typeface="Calibri" panose="020F0502020204030204" pitchFamily="34" charset="0"/>
              </a:rPr>
              <a:t>About size of </a:t>
            </a:r>
            <a:br>
              <a:rPr lang="en-US" dirty="0" smtClean="0">
                <a:latin typeface="Calibri" panose="020F0502020204030204" pitchFamily="34" charset="0"/>
              </a:rPr>
            </a:br>
            <a:r>
              <a:rPr lang="en-US" dirty="0" smtClean="0">
                <a:latin typeface="Calibri" panose="020F0502020204030204" pitchFamily="34" charset="0"/>
              </a:rPr>
              <a:t>thumb with</a:t>
            </a:r>
            <a:br>
              <a:rPr lang="en-US" dirty="0" smtClean="0">
                <a:latin typeface="Calibri" panose="020F0502020204030204" pitchFamily="34" charset="0"/>
              </a:rPr>
            </a:br>
            <a:r>
              <a:rPr lang="en-US" dirty="0" smtClean="0">
                <a:latin typeface="Calibri" panose="020F0502020204030204" pitchFamily="34" charset="0"/>
              </a:rPr>
              <a:t>extended arm</a:t>
            </a:r>
          </a:p>
        </p:txBody>
      </p:sp>
      <p:pic>
        <p:nvPicPr>
          <p:cNvPr id="505864" name="Picture 8" descr="rcdis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6600" y="3109890"/>
            <a:ext cx="5867400" cy="3321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5376416"/>
      </p:ext>
    </p:extLst>
  </p:cSld>
  <p:clrMapOvr>
    <a:masterClrMapping/>
  </p:clrMapOvr>
  <p:transition>
    <p:dissolve/>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07906" name="Rectangle 2"/>
          <p:cNvSpPr>
            <a:spLocks noGrp="1"/>
          </p:cNvSpPr>
          <p:nvPr>
            <p:ph type="title"/>
          </p:nvPr>
        </p:nvSpPr>
        <p:spPr>
          <a:xfrm>
            <a:off x="457200" y="274638"/>
            <a:ext cx="8229600" cy="1143000"/>
          </a:xfrm>
        </p:spPr>
        <p:txBody>
          <a:bodyPr/>
          <a:lstStyle/>
          <a:p>
            <a:r>
              <a:rPr lang="en-US" dirty="0" smtClean="0">
                <a:latin typeface="Calibri" panose="020F0502020204030204" pitchFamily="34" charset="0"/>
              </a:rPr>
              <a:t>Distribution of Cones and Rods</a:t>
            </a:r>
          </a:p>
        </p:txBody>
      </p:sp>
      <p:sp>
        <p:nvSpPr>
          <p:cNvPr id="507907" name="Rectangle 3"/>
          <p:cNvSpPr>
            <a:spLocks noGrp="1"/>
          </p:cNvSpPr>
          <p:nvPr>
            <p:ph type="body" idx="1"/>
          </p:nvPr>
        </p:nvSpPr>
        <p:spPr>
          <a:xfrm>
            <a:off x="457200" y="1557338"/>
            <a:ext cx="8458200" cy="4995862"/>
          </a:xfrm>
        </p:spPr>
        <p:txBody>
          <a:bodyPr/>
          <a:lstStyle/>
          <a:p>
            <a:r>
              <a:rPr lang="en-US" dirty="0" smtClean="0">
                <a:latin typeface="Calibri" panose="020F0502020204030204" pitchFamily="34" charset="0"/>
              </a:rPr>
              <a:t>Edge of retina is dominated by rods</a:t>
            </a:r>
            <a:endParaRPr lang="en-US" dirty="0" smtClean="0">
              <a:latin typeface="Calibri" panose="020F0502020204030204" pitchFamily="34" charset="0"/>
              <a:sym typeface="ZapfDingbats"/>
            </a:endParaRPr>
          </a:p>
          <a:p>
            <a:pPr lvl="1"/>
            <a:r>
              <a:rPr lang="en-US" dirty="0" smtClean="0">
                <a:latin typeface="Calibri" panose="020F0502020204030204" pitchFamily="34" charset="0"/>
              </a:rPr>
              <a:t>Allows detecting motion (threats) in periphery</a:t>
            </a:r>
          </a:p>
          <a:p>
            <a:pPr lvl="1"/>
            <a:r>
              <a:rPr lang="en-US" dirty="0" smtClean="0">
                <a:latin typeface="Calibri" panose="020F0502020204030204" pitchFamily="34" charset="0"/>
              </a:rPr>
              <a:t>This is also why animated ads are so distracting</a:t>
            </a:r>
          </a:p>
          <a:p>
            <a:pPr lvl="1"/>
            <a:endParaRPr lang="en-US" dirty="0" smtClean="0">
              <a:latin typeface="Calibri" panose="020F0502020204030204" pitchFamily="34" charset="0"/>
              <a:sym typeface="ZapfDingbats"/>
            </a:endParaRPr>
          </a:p>
          <a:p>
            <a:endParaRPr lang="en-US" dirty="0" smtClean="0">
              <a:latin typeface="Calibri" panose="020F0502020204030204" pitchFamily="34" charset="0"/>
            </a:endParaRPr>
          </a:p>
        </p:txBody>
      </p:sp>
      <p:pic>
        <p:nvPicPr>
          <p:cNvPr id="5" name="Picture 8" descr="rcdis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76600" y="3109890"/>
            <a:ext cx="5867400" cy="3321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6706284"/>
      </p:ext>
    </p:extLst>
  </p:cSld>
  <p:clrMapOvr>
    <a:masterClrMapping/>
  </p:clrMapOvr>
  <p:transition>
    <p:dissolve/>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967740" y="1600200"/>
            <a:ext cx="2766060" cy="533400"/>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
        <p:nvSpPr>
          <p:cNvPr id="487426" name="Rectangle 2"/>
          <p:cNvSpPr>
            <a:spLocks noGrp="1" noChangeArrowheads="1"/>
          </p:cNvSpPr>
          <p:nvPr>
            <p:ph type="title" idx="4294967295"/>
          </p:nvPr>
        </p:nvSpPr>
        <p:spPr/>
        <p:txBody>
          <a:bodyPr/>
          <a:lstStyle/>
          <a:p>
            <a:pPr eaLnBrk="1" hangingPunct="1"/>
            <a:r>
              <a:rPr lang="en-US" dirty="0" smtClean="0">
                <a:latin typeface="Calibri" panose="020F0502020204030204" pitchFamily="34" charset="0"/>
              </a:rPr>
              <a:t>Color Perception via Cones</a:t>
            </a:r>
          </a:p>
        </p:txBody>
      </p:sp>
      <p:sp>
        <p:nvSpPr>
          <p:cNvPr id="487427" name="Rectangle 3"/>
          <p:cNvSpPr>
            <a:spLocks noGrp="1" noChangeArrowheads="1"/>
          </p:cNvSpPr>
          <p:nvPr>
            <p:ph idx="4294967295"/>
          </p:nvPr>
        </p:nvSpPr>
        <p:spPr/>
        <p:txBody>
          <a:bodyPr/>
          <a:lstStyle/>
          <a:p>
            <a:pPr eaLnBrk="1" hangingPunct="1"/>
            <a:r>
              <a:rPr lang="en-US" dirty="0" smtClean="0">
                <a:latin typeface="Calibri" panose="020F0502020204030204" pitchFamily="34" charset="0"/>
              </a:rPr>
              <a:t>“</a:t>
            </a:r>
            <a:r>
              <a:rPr lang="en-US" dirty="0" err="1" smtClean="0">
                <a:latin typeface="Calibri" panose="020F0502020204030204" pitchFamily="34" charset="0"/>
              </a:rPr>
              <a:t>Photopigments</a:t>
            </a:r>
            <a:r>
              <a:rPr lang="en-US" dirty="0" smtClean="0">
                <a:latin typeface="Calibri" panose="020F0502020204030204" pitchFamily="34" charset="0"/>
              </a:rPr>
              <a:t>” used to sense color</a:t>
            </a:r>
          </a:p>
          <a:p>
            <a:pPr eaLnBrk="1" hangingPunct="1"/>
            <a:r>
              <a:rPr lang="en-US" dirty="0" smtClean="0">
                <a:latin typeface="Calibri" panose="020F0502020204030204" pitchFamily="34" charset="0"/>
              </a:rPr>
              <a:t>3 types: </a:t>
            </a:r>
            <a:r>
              <a:rPr lang="en-US" dirty="0" smtClean="0">
                <a:ln>
                  <a:solidFill>
                    <a:schemeClr val="tx1"/>
                  </a:solidFill>
                </a:ln>
                <a:solidFill>
                  <a:srgbClr val="0D2ED1"/>
                </a:solidFill>
                <a:latin typeface="Calibri" panose="020F0502020204030204" pitchFamily="34" charset="0"/>
              </a:rPr>
              <a:t>blue</a:t>
            </a:r>
            <a:r>
              <a:rPr lang="en-US" dirty="0" smtClean="0">
                <a:latin typeface="Calibri" panose="020F0502020204030204" pitchFamily="34" charset="0"/>
              </a:rPr>
              <a:t>, </a:t>
            </a:r>
            <a:r>
              <a:rPr lang="en-US" dirty="0" smtClean="0">
                <a:ln>
                  <a:solidFill>
                    <a:schemeClr val="tx1"/>
                  </a:solidFill>
                </a:ln>
                <a:solidFill>
                  <a:srgbClr val="24D511"/>
                </a:solidFill>
                <a:latin typeface="Calibri" panose="020F0502020204030204" pitchFamily="34" charset="0"/>
              </a:rPr>
              <a:t>green</a:t>
            </a:r>
            <a:r>
              <a:rPr lang="en-US" dirty="0" smtClean="0">
                <a:latin typeface="Calibri" panose="020F0502020204030204" pitchFamily="34" charset="0"/>
              </a:rPr>
              <a:t>, “</a:t>
            </a:r>
            <a:r>
              <a:rPr lang="en-US" dirty="0" smtClean="0">
                <a:ln>
                  <a:solidFill>
                    <a:schemeClr val="tx1"/>
                  </a:solidFill>
                </a:ln>
                <a:solidFill>
                  <a:srgbClr val="FF2121"/>
                </a:solidFill>
                <a:latin typeface="Calibri" panose="020F0502020204030204" pitchFamily="34" charset="0"/>
              </a:rPr>
              <a:t>red</a:t>
            </a:r>
            <a:r>
              <a:rPr lang="en-US" dirty="0" smtClean="0">
                <a:latin typeface="Calibri" panose="020F0502020204030204" pitchFamily="34" charset="0"/>
              </a:rPr>
              <a:t>” (really </a:t>
            </a:r>
            <a:r>
              <a:rPr lang="en-US" dirty="0" smtClean="0">
                <a:ln>
                  <a:solidFill>
                    <a:schemeClr val="tx1"/>
                  </a:solidFill>
                </a:ln>
                <a:solidFill>
                  <a:srgbClr val="E8E428"/>
                </a:solidFill>
                <a:latin typeface="Calibri" panose="020F0502020204030204" pitchFamily="34" charset="0"/>
              </a:rPr>
              <a:t>yellow</a:t>
            </a:r>
            <a:r>
              <a:rPr lang="en-US" dirty="0" smtClean="0">
                <a:latin typeface="Calibri" panose="020F0502020204030204" pitchFamily="34" charset="0"/>
              </a:rPr>
              <a:t>)</a:t>
            </a:r>
          </a:p>
          <a:p>
            <a:pPr lvl="1" eaLnBrk="1" hangingPunct="1"/>
            <a:r>
              <a:rPr lang="en-US" dirty="0" smtClean="0">
                <a:latin typeface="Calibri" panose="020F0502020204030204" pitchFamily="34" charset="0"/>
              </a:rPr>
              <a:t>Each sensitive to different band of spectrum </a:t>
            </a:r>
          </a:p>
          <a:p>
            <a:pPr lvl="1" eaLnBrk="1" hangingPunct="1"/>
            <a:r>
              <a:rPr lang="en-US" dirty="0" smtClean="0">
                <a:latin typeface="Calibri" panose="020F0502020204030204" pitchFamily="34" charset="0"/>
              </a:rPr>
              <a:t>Ratio of neural activity of the 3 </a:t>
            </a:r>
            <a:r>
              <a:rPr lang="en-US" dirty="0" smtClean="0">
                <a:latin typeface="Calibri" panose="020F0502020204030204" pitchFamily="34" charset="0"/>
                <a:sym typeface="Symbol" pitchFamily="18" charset="2"/>
              </a:rPr>
              <a:t></a:t>
            </a:r>
            <a:r>
              <a:rPr lang="en-US" dirty="0" smtClean="0">
                <a:latin typeface="Calibri" panose="020F0502020204030204" pitchFamily="34" charset="0"/>
              </a:rPr>
              <a:t> color</a:t>
            </a:r>
          </a:p>
          <a:p>
            <a:pPr lvl="2" eaLnBrk="1" hangingPunct="1"/>
            <a:r>
              <a:rPr lang="en-US" sz="2600" dirty="0" smtClean="0">
                <a:latin typeface="Calibri" panose="020F0502020204030204" pitchFamily="34" charset="0"/>
              </a:rPr>
              <a:t>Other colors perceived by combining stimulation</a:t>
            </a:r>
          </a:p>
        </p:txBody>
      </p:sp>
    </p:spTree>
    <p:extLst>
      <p:ext uri="{BB962C8B-B14F-4D97-AF65-F5344CB8AC3E}">
        <p14:creationId xmlns:p14="http://schemas.microsoft.com/office/powerpoint/2010/main" val="599001996"/>
      </p:ext>
    </p:extLst>
  </p:cSld>
  <p:clrMapOvr>
    <a:masterClrMapping/>
  </p:clrMapOvr>
  <p:transition>
    <p:dissolve/>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9475" name="Picture 3" descr="spectr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338" y="914400"/>
            <a:ext cx="8831262" cy="5156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89476" name="Text Box 4"/>
          <p:cNvSpPr txBox="1">
            <a:spLocks noChangeArrowheads="1"/>
          </p:cNvSpPr>
          <p:nvPr/>
        </p:nvSpPr>
        <p:spPr bwMode="auto">
          <a:xfrm>
            <a:off x="1706563" y="6459537"/>
            <a:ext cx="6218237" cy="398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type="none" w="sm" len="sm"/>
                <a:tailEnd type="none" w="sm" len="sm"/>
              </a14:hiddenLine>
            </a:ext>
          </a:extLst>
        </p:spPr>
        <p:txBody>
          <a:bodyPr wrap="none">
            <a:spAutoFit/>
          </a:bodyPr>
          <a:lstStyle>
            <a:lvl1pPr algn="l" eaLnBrk="0" hangingPunct="0">
              <a:defRPr>
                <a:solidFill>
                  <a:schemeClr val="tx1"/>
                </a:solidFill>
                <a:latin typeface="Arial" pitchFamily="34" charset="0"/>
              </a:defRPr>
            </a:lvl1pPr>
            <a:lvl2pPr marL="742950" indent="-285750" algn="l" eaLnBrk="0" hangingPunct="0">
              <a:defRPr>
                <a:solidFill>
                  <a:schemeClr val="tx1"/>
                </a:solidFill>
                <a:latin typeface="Arial" pitchFamily="34" charset="0"/>
              </a:defRPr>
            </a:lvl2pPr>
            <a:lvl3pPr marL="1143000" indent="-228600" algn="l" eaLnBrk="0" hangingPunct="0">
              <a:defRPr>
                <a:solidFill>
                  <a:schemeClr val="tx1"/>
                </a:solidFill>
                <a:latin typeface="Arial" pitchFamily="34" charset="0"/>
              </a:defRPr>
            </a:lvl3pPr>
            <a:lvl4pPr marL="1600200" indent="-228600" algn="l" eaLnBrk="0" hangingPunct="0">
              <a:defRPr>
                <a:solidFill>
                  <a:schemeClr val="tx1"/>
                </a:solidFill>
                <a:latin typeface="Arial" pitchFamily="34" charset="0"/>
              </a:defRPr>
            </a:lvl4pPr>
            <a:lvl5pPr marL="2057400" indent="-228600" algn="l"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defTabSz="914400">
              <a:spcBef>
                <a:spcPct val="20000"/>
              </a:spcBef>
            </a:pPr>
            <a:r>
              <a:rPr kumimoji="1" lang="en-US" sz="1900" dirty="0">
                <a:cs typeface="Arial" pitchFamily="34" charset="0"/>
              </a:rPr>
              <a:t>from </a:t>
            </a:r>
            <a:r>
              <a:rPr kumimoji="1" lang="en-US" sz="1900" dirty="0">
                <a:cs typeface="Arial" pitchFamily="34" charset="0"/>
                <a:hlinkClick r:id="rId4"/>
              </a:rPr>
              <a:t>http://insight.med.utah.edu/Webvision/index.html</a:t>
            </a:r>
            <a:endParaRPr kumimoji="1" lang="en-US" sz="1900" dirty="0">
              <a:cs typeface="Arial" pitchFamily="34" charset="0"/>
            </a:endParaRPr>
          </a:p>
        </p:txBody>
      </p:sp>
      <p:sp>
        <p:nvSpPr>
          <p:cNvPr id="489477" name="Rectangle 5"/>
          <p:cNvSpPr>
            <a:spLocks noGrp="1" noChangeArrowheads="1"/>
          </p:cNvSpPr>
          <p:nvPr>
            <p:ph type="title" idx="4294967295"/>
          </p:nvPr>
        </p:nvSpPr>
        <p:spPr/>
        <p:txBody>
          <a:bodyPr/>
          <a:lstStyle/>
          <a:p>
            <a:pPr eaLnBrk="1" hangingPunct="1"/>
            <a:r>
              <a:rPr lang="en-US" dirty="0" smtClean="0">
                <a:latin typeface="Calibri" panose="020F0502020204030204" pitchFamily="34" charset="0"/>
              </a:rPr>
              <a:t>Color Sensitivity</a:t>
            </a:r>
          </a:p>
        </p:txBody>
      </p:sp>
      <p:sp>
        <p:nvSpPr>
          <p:cNvPr id="489478" name="Text Box 6"/>
          <p:cNvSpPr txBox="1">
            <a:spLocks noChangeArrowheads="1"/>
          </p:cNvSpPr>
          <p:nvPr/>
        </p:nvSpPr>
        <p:spPr bwMode="auto">
          <a:xfrm>
            <a:off x="5861050" y="1947863"/>
            <a:ext cx="1789113" cy="409575"/>
          </a:xfrm>
          <a:prstGeom prst="rect">
            <a:avLst/>
          </a:prstGeom>
          <a:solidFill>
            <a:srgbClr val="FFFF99"/>
          </a:solidFill>
          <a:ln w="12700">
            <a:solidFill>
              <a:schemeClr val="tx1"/>
            </a:solidFill>
            <a:miter lim="800000"/>
            <a:headEnd type="none" w="sm" len="sm"/>
            <a:tailEnd type="none" w="sm" len="sm"/>
          </a:ln>
        </p:spPr>
        <p:txBody>
          <a:bodyPr wrap="none">
            <a:spAutoFit/>
          </a:bodyPr>
          <a:lstStyle>
            <a:lvl1pPr algn="l" eaLnBrk="0" hangingPunct="0">
              <a:defRPr>
                <a:solidFill>
                  <a:schemeClr val="tx1"/>
                </a:solidFill>
                <a:latin typeface="Arial" pitchFamily="34" charset="0"/>
              </a:defRPr>
            </a:lvl1pPr>
            <a:lvl2pPr marL="742950" indent="-285750" algn="l" eaLnBrk="0" hangingPunct="0">
              <a:defRPr>
                <a:solidFill>
                  <a:schemeClr val="tx1"/>
                </a:solidFill>
                <a:latin typeface="Arial" pitchFamily="34" charset="0"/>
              </a:defRPr>
            </a:lvl2pPr>
            <a:lvl3pPr marL="1143000" indent="-228600" algn="l" eaLnBrk="0" hangingPunct="0">
              <a:defRPr>
                <a:solidFill>
                  <a:schemeClr val="tx1"/>
                </a:solidFill>
                <a:latin typeface="Arial" pitchFamily="34" charset="0"/>
              </a:defRPr>
            </a:lvl3pPr>
            <a:lvl4pPr marL="1600200" indent="-228600" algn="l" eaLnBrk="0" hangingPunct="0">
              <a:defRPr>
                <a:solidFill>
                  <a:schemeClr val="tx1"/>
                </a:solidFill>
                <a:latin typeface="Arial" pitchFamily="34" charset="0"/>
              </a:defRPr>
            </a:lvl4pPr>
            <a:lvl5pPr marL="2057400" indent="-228600" algn="l"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defTabSz="914400"/>
            <a:r>
              <a:rPr lang="en-US" sz="2000" b="1">
                <a:cs typeface="Arial" pitchFamily="34" charset="0"/>
              </a:rPr>
              <a:t>Really yellow</a:t>
            </a:r>
            <a:endParaRPr lang="en-US" sz="1200" b="1">
              <a:cs typeface="Arial" pitchFamily="34" charset="0"/>
            </a:endParaRPr>
          </a:p>
        </p:txBody>
      </p:sp>
      <p:sp>
        <p:nvSpPr>
          <p:cNvPr id="489479" name="Line 7"/>
          <p:cNvSpPr>
            <a:spLocks noChangeShapeType="1"/>
          </p:cNvSpPr>
          <p:nvPr/>
        </p:nvSpPr>
        <p:spPr bwMode="auto">
          <a:xfrm flipH="1">
            <a:off x="5630863" y="2366963"/>
            <a:ext cx="671512" cy="398462"/>
          </a:xfrm>
          <a:prstGeom prst="line">
            <a:avLst/>
          </a:prstGeom>
          <a:noFill/>
          <a:ln w="28575">
            <a:solidFill>
              <a:schemeClr val="tx1"/>
            </a:solidFill>
            <a:round/>
            <a:headEnd type="none" w="sm" len="sm"/>
            <a:tailEnd type="triangle" w="sm" len="sm"/>
          </a:ln>
          <a:extLst>
            <a:ext uri="{909E8E84-426E-40DD-AFC4-6F175D3DCCD1}">
              <a14:hiddenFill xmlns:a14="http://schemas.microsoft.com/office/drawing/2010/main">
                <a:noFill/>
              </a14:hiddenFill>
            </a:ext>
          </a:extLst>
        </p:spPr>
        <p:txBody>
          <a:bodyPr wrap="none" anchor="ctr"/>
          <a:lstStyle/>
          <a:p>
            <a:endParaRPr lang="en-US"/>
          </a:p>
        </p:txBody>
      </p:sp>
    </p:spTree>
    <p:extLst>
      <p:ext uri="{BB962C8B-B14F-4D97-AF65-F5344CB8AC3E}">
        <p14:creationId xmlns:p14="http://schemas.microsoft.com/office/powerpoint/2010/main" val="3065344698"/>
      </p:ext>
    </p:extLst>
  </p:cSld>
  <p:clrMapOvr>
    <a:masterClrMapping/>
  </p:clrMapOvr>
  <p:transition>
    <p:dissolv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2130" name="Rectangle 2"/>
          <p:cNvSpPr>
            <a:spLocks noGrp="1"/>
          </p:cNvSpPr>
          <p:nvPr>
            <p:ph type="title"/>
          </p:nvPr>
        </p:nvSpPr>
        <p:spPr/>
        <p:txBody>
          <a:bodyPr/>
          <a:lstStyle/>
          <a:p>
            <a:r>
              <a:rPr lang="en-US" dirty="0" smtClean="0">
                <a:latin typeface="Calibri" panose="020F0502020204030204" pitchFamily="34" charset="0"/>
              </a:rPr>
              <a:t>Overview</a:t>
            </a:r>
          </a:p>
        </p:txBody>
      </p:sp>
      <p:sp>
        <p:nvSpPr>
          <p:cNvPr id="432131" name="Rectangle 3"/>
          <p:cNvSpPr>
            <a:spLocks noGrp="1"/>
          </p:cNvSpPr>
          <p:nvPr>
            <p:ph type="body" idx="1"/>
          </p:nvPr>
        </p:nvSpPr>
        <p:spPr/>
        <p:txBody>
          <a:bodyPr/>
          <a:lstStyle/>
          <a:p>
            <a:r>
              <a:rPr lang="en-US" dirty="0" smtClean="0">
                <a:latin typeface="Calibri" panose="020F0502020204030204" pitchFamily="34" charset="0"/>
              </a:rPr>
              <a:t>Today and next time</a:t>
            </a:r>
          </a:p>
          <a:p>
            <a:pPr lvl="1"/>
            <a:r>
              <a:rPr lang="en-US" dirty="0" smtClean="0">
                <a:latin typeface="Calibri" panose="020F0502020204030204" pitchFamily="34" charset="0"/>
              </a:rPr>
              <a:t>Human factors issues and how they affect design </a:t>
            </a:r>
            <a:br>
              <a:rPr lang="en-US" dirty="0" smtClean="0">
                <a:latin typeface="Calibri" panose="020F0502020204030204" pitchFamily="34" charset="0"/>
              </a:rPr>
            </a:br>
            <a:r>
              <a:rPr lang="en-US" dirty="0" smtClean="0">
                <a:latin typeface="Calibri" panose="020F0502020204030204" pitchFamily="34" charset="0"/>
              </a:rPr>
              <a:t>and implementation of systems</a:t>
            </a:r>
          </a:p>
          <a:p>
            <a:pPr lvl="1"/>
            <a:endParaRPr lang="en-US" dirty="0" smtClean="0">
              <a:latin typeface="Calibri" panose="020F0502020204030204" pitchFamily="34" charset="0"/>
            </a:endParaRPr>
          </a:p>
          <a:p>
            <a:r>
              <a:rPr lang="en-US" dirty="0" smtClean="0">
                <a:latin typeface="Calibri" panose="020F0502020204030204" pitchFamily="34" charset="0"/>
              </a:rPr>
              <a:t>Today</a:t>
            </a:r>
            <a:endParaRPr lang="en-US" dirty="0">
              <a:latin typeface="Calibri" panose="020F0502020204030204" pitchFamily="34" charset="0"/>
            </a:endParaRPr>
          </a:p>
          <a:p>
            <a:pPr lvl="1"/>
            <a:r>
              <a:rPr lang="en-US" dirty="0" smtClean="0">
                <a:latin typeface="Calibri" panose="020F0502020204030204" pitchFamily="34" charset="0"/>
              </a:rPr>
              <a:t>Good and Bad Use of Color</a:t>
            </a:r>
          </a:p>
          <a:p>
            <a:pPr lvl="1"/>
            <a:r>
              <a:rPr lang="en-US" dirty="0" err="1" smtClean="0">
                <a:latin typeface="Calibri" panose="020F0502020204030204" pitchFamily="34" charset="0"/>
              </a:rPr>
              <a:t>Fitts</a:t>
            </a:r>
            <a:r>
              <a:rPr lang="en-US" dirty="0" smtClean="0">
                <a:latin typeface="Calibri" panose="020F0502020204030204" pitchFamily="34" charset="0"/>
              </a:rPr>
              <a:t>’ Law</a:t>
            </a:r>
          </a:p>
          <a:p>
            <a:pPr lvl="1"/>
            <a:r>
              <a:rPr lang="en-US" dirty="0" smtClean="0">
                <a:latin typeface="Calibri" panose="020F0502020204030204" pitchFamily="34" charset="0"/>
              </a:rPr>
              <a:t>Gulf of Execution / Evaluation</a:t>
            </a:r>
          </a:p>
          <a:p>
            <a:endParaRPr lang="en-US" dirty="0">
              <a:latin typeface="Calibri" panose="020F0502020204030204" pitchFamily="34" charset="0"/>
            </a:endParaRPr>
          </a:p>
        </p:txBody>
      </p:sp>
    </p:spTree>
    <p:extLst>
      <p:ext uri="{BB962C8B-B14F-4D97-AF65-F5344CB8AC3E}">
        <p14:creationId xmlns:p14="http://schemas.microsoft.com/office/powerpoint/2010/main" val="12430361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libri" panose="020F0502020204030204" pitchFamily="34" charset="0"/>
              </a:rPr>
              <a:t>Design Tip #1</a:t>
            </a:r>
            <a:br>
              <a:rPr lang="en-US" dirty="0" smtClean="0">
                <a:latin typeface="Calibri" panose="020F0502020204030204" pitchFamily="34" charset="0"/>
              </a:rPr>
            </a:br>
            <a:r>
              <a:rPr lang="en-US" sz="3200" dirty="0" smtClean="0">
                <a:latin typeface="Calibri" panose="020F0502020204030204" pitchFamily="34" charset="0"/>
              </a:rPr>
              <a:t>Don’t Rely </a:t>
            </a:r>
            <a:r>
              <a:rPr lang="en-US" sz="3200" dirty="0">
                <a:latin typeface="Calibri" panose="020F0502020204030204" pitchFamily="34" charset="0"/>
              </a:rPr>
              <a:t>on </a:t>
            </a:r>
            <a:r>
              <a:rPr lang="en-US" sz="3200" dirty="0" smtClean="0">
                <a:latin typeface="Calibri" panose="020F0502020204030204" pitchFamily="34" charset="0"/>
              </a:rPr>
              <a:t>Blue </a:t>
            </a:r>
            <a:r>
              <a:rPr lang="en-US" sz="3200" dirty="0">
                <a:latin typeface="Calibri" panose="020F0502020204030204" pitchFamily="34" charset="0"/>
              </a:rPr>
              <a:t>for </a:t>
            </a:r>
            <a:r>
              <a:rPr lang="en-US" sz="3200" dirty="0" smtClean="0">
                <a:latin typeface="Calibri" panose="020F0502020204030204" pitchFamily="34" charset="0"/>
              </a:rPr>
              <a:t>Small Objects</a:t>
            </a:r>
            <a:endParaRPr lang="en-US" sz="3200" dirty="0"/>
          </a:p>
        </p:txBody>
      </p:sp>
      <p:sp>
        <p:nvSpPr>
          <p:cNvPr id="3" name="Content Placeholder 2"/>
          <p:cNvSpPr>
            <a:spLocks noGrp="1"/>
          </p:cNvSpPr>
          <p:nvPr>
            <p:ph idx="1"/>
          </p:nvPr>
        </p:nvSpPr>
        <p:spPr/>
        <p:txBody>
          <a:bodyPr/>
          <a:lstStyle/>
          <a:p>
            <a:pPr eaLnBrk="1" hangingPunct="1">
              <a:lnSpc>
                <a:spcPct val="90000"/>
              </a:lnSpc>
            </a:pPr>
            <a:r>
              <a:rPr lang="en-US" dirty="0" err="1">
                <a:latin typeface="Calibri" panose="020F0502020204030204" pitchFamily="34" charset="0"/>
              </a:rPr>
              <a:t>Photopigments</a:t>
            </a:r>
            <a:r>
              <a:rPr lang="en-US" dirty="0">
                <a:latin typeface="Calibri" panose="020F0502020204030204" pitchFamily="34" charset="0"/>
              </a:rPr>
              <a:t> not distributed evenly</a:t>
            </a:r>
          </a:p>
          <a:p>
            <a:pPr lvl="1" eaLnBrk="1" hangingPunct="1">
              <a:lnSpc>
                <a:spcPct val="90000"/>
              </a:lnSpc>
            </a:pPr>
            <a:r>
              <a:rPr lang="en-US" dirty="0">
                <a:latin typeface="Calibri" panose="020F0502020204030204" pitchFamily="34" charset="0"/>
              </a:rPr>
              <a:t>Mainly reds (64%) &amp; few blues (2-4%)</a:t>
            </a:r>
            <a:endParaRPr lang="en-US" dirty="0">
              <a:latin typeface="Calibri" panose="020F0502020204030204" pitchFamily="34" charset="0"/>
              <a:sym typeface="ZapfDingbats"/>
            </a:endParaRPr>
          </a:p>
          <a:p>
            <a:pPr lvl="1" eaLnBrk="1" hangingPunct="1">
              <a:lnSpc>
                <a:spcPct val="90000"/>
              </a:lnSpc>
            </a:pPr>
            <a:r>
              <a:rPr lang="en-US" dirty="0" smtClean="0">
                <a:latin typeface="Calibri" panose="020F0502020204030204" pitchFamily="34" charset="0"/>
              </a:rPr>
              <a:t>So we are less </a:t>
            </a:r>
            <a:r>
              <a:rPr lang="en-US" dirty="0">
                <a:latin typeface="Calibri" panose="020F0502020204030204" pitchFamily="34" charset="0"/>
              </a:rPr>
              <a:t>sensitive to short wavelengths (blue)</a:t>
            </a:r>
          </a:p>
          <a:p>
            <a:pPr eaLnBrk="1" hangingPunct="1">
              <a:lnSpc>
                <a:spcPct val="90000"/>
              </a:lnSpc>
            </a:pPr>
            <a:r>
              <a:rPr lang="en-US" dirty="0">
                <a:latin typeface="Calibri" panose="020F0502020204030204" pitchFamily="34" charset="0"/>
              </a:rPr>
              <a:t>Few blue cones in fovea</a:t>
            </a:r>
          </a:p>
          <a:p>
            <a:pPr lvl="1" eaLnBrk="1" hangingPunct="1">
              <a:lnSpc>
                <a:spcPct val="90000"/>
              </a:lnSpc>
            </a:pPr>
            <a:r>
              <a:rPr lang="en-US" dirty="0">
                <a:latin typeface="Calibri" panose="020F0502020204030204" pitchFamily="34" charset="0"/>
              </a:rPr>
              <a:t>Harder to see small blue objects you fixate on</a:t>
            </a:r>
          </a:p>
          <a:p>
            <a:pPr lvl="1" eaLnBrk="1" hangingPunct="1">
              <a:lnSpc>
                <a:spcPct val="90000"/>
              </a:lnSpc>
            </a:pPr>
            <a:r>
              <a:rPr lang="en-US" dirty="0">
                <a:solidFill>
                  <a:srgbClr val="0000FF"/>
                </a:solidFill>
                <a:latin typeface="Calibri" panose="020F0502020204030204" pitchFamily="34" charset="0"/>
              </a:rPr>
              <a:t>Blue text also slightly harder to read</a:t>
            </a:r>
          </a:p>
          <a:p>
            <a:pPr eaLnBrk="1" hangingPunct="1">
              <a:lnSpc>
                <a:spcPct val="90000"/>
              </a:lnSpc>
            </a:pPr>
            <a:r>
              <a:rPr lang="en-US" dirty="0" smtClean="0">
                <a:latin typeface="Calibri" panose="020F0502020204030204" pitchFamily="34" charset="0"/>
              </a:rPr>
              <a:t>So blue hyperlinks as default is worst choice</a:t>
            </a:r>
            <a:endParaRPr lang="en-US" dirty="0">
              <a:latin typeface="Calibri" panose="020F0502020204030204" pitchFamily="34" charset="0"/>
            </a:endParaRPr>
          </a:p>
          <a:p>
            <a:pPr lvl="1" eaLnBrk="1" hangingPunct="1">
              <a:lnSpc>
                <a:spcPct val="90000"/>
              </a:lnSpc>
            </a:pPr>
            <a:r>
              <a:rPr lang="en-US" dirty="0" smtClean="0">
                <a:latin typeface="Calibri" panose="020F0502020204030204" pitchFamily="34" charset="0"/>
              </a:rPr>
              <a:t>Note</a:t>
            </a:r>
            <a:r>
              <a:rPr lang="en-US" dirty="0">
                <a:latin typeface="Calibri" panose="020F0502020204030204" pitchFamily="34" charset="0"/>
              </a:rPr>
              <a:t>: strong contrast </a:t>
            </a:r>
            <a:r>
              <a:rPr lang="en-US" dirty="0" smtClean="0">
                <a:latin typeface="Calibri" panose="020F0502020204030204" pitchFamily="34" charset="0"/>
              </a:rPr>
              <a:t>&gt;&gt; avoiding </a:t>
            </a:r>
            <a:r>
              <a:rPr lang="en-US" dirty="0">
                <a:latin typeface="Calibri" panose="020F0502020204030204" pitchFamily="34" charset="0"/>
              </a:rPr>
              <a:t>blue</a:t>
            </a:r>
          </a:p>
          <a:p>
            <a:endParaRPr lang="en-US" dirty="0"/>
          </a:p>
        </p:txBody>
      </p:sp>
      <p:sp>
        <p:nvSpPr>
          <p:cNvPr id="4" name="Rectangle 3"/>
          <p:cNvSpPr/>
          <p:nvPr/>
        </p:nvSpPr>
        <p:spPr>
          <a:xfrm>
            <a:off x="1752600" y="5334000"/>
            <a:ext cx="3276600" cy="914400"/>
          </a:xfrm>
          <a:prstGeom prst="rect">
            <a:avLst/>
          </a:prstGeom>
          <a:solidFill>
            <a:schemeClr val="accent3">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smtClean="0">
                <a:solidFill>
                  <a:srgbClr val="0000FF"/>
                </a:solidFill>
              </a:rPr>
              <a:t>Some text here</a:t>
            </a:r>
            <a:endParaRPr lang="en-US" sz="2800" dirty="0">
              <a:solidFill>
                <a:srgbClr val="0000FF"/>
              </a:solidFill>
            </a:endParaRPr>
          </a:p>
        </p:txBody>
      </p:sp>
      <p:sp>
        <p:nvSpPr>
          <p:cNvPr id="5" name="Rectangle 4"/>
          <p:cNvSpPr/>
          <p:nvPr/>
        </p:nvSpPr>
        <p:spPr>
          <a:xfrm>
            <a:off x="5257800" y="5334000"/>
            <a:ext cx="3276600" cy="914400"/>
          </a:xfrm>
          <a:prstGeom prst="rect">
            <a:avLst/>
          </a:prstGeom>
          <a:solidFill>
            <a:schemeClr val="accent3">
              <a:lumMod val="60000"/>
              <a:lumOff val="40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800" dirty="0" smtClean="0">
                <a:solidFill>
                  <a:schemeClr val="bg1">
                    <a:lumMod val="65000"/>
                  </a:schemeClr>
                </a:solidFill>
              </a:rPr>
              <a:t>Some text here</a:t>
            </a:r>
            <a:endParaRPr lang="en-US" sz="2800" dirty="0">
              <a:solidFill>
                <a:schemeClr val="bg1">
                  <a:lumMod val="65000"/>
                </a:schemeClr>
              </a:solidFill>
            </a:endParaRPr>
          </a:p>
        </p:txBody>
      </p:sp>
    </p:spTree>
    <p:extLst>
      <p:ext uri="{BB962C8B-B14F-4D97-AF65-F5344CB8AC3E}">
        <p14:creationId xmlns:p14="http://schemas.microsoft.com/office/powerpoint/2010/main" val="396714641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latin typeface="Calibri" panose="020F0502020204030204" pitchFamily="34" charset="0"/>
              </a:rPr>
              <a:t>Design Tip #2</a:t>
            </a:r>
            <a:br>
              <a:rPr lang="en-US" dirty="0" smtClean="0">
                <a:latin typeface="Calibri" panose="020F0502020204030204" pitchFamily="34" charset="0"/>
              </a:rPr>
            </a:br>
            <a:r>
              <a:rPr lang="en-US" sz="3200" dirty="0" smtClean="0">
                <a:latin typeface="Calibri" panose="020F0502020204030204" pitchFamily="34" charset="0"/>
              </a:rPr>
              <a:t>Don’t Rely </a:t>
            </a:r>
            <a:r>
              <a:rPr lang="en-US" sz="3200" dirty="0">
                <a:latin typeface="Calibri" panose="020F0502020204030204" pitchFamily="34" charset="0"/>
              </a:rPr>
              <a:t>on </a:t>
            </a:r>
            <a:r>
              <a:rPr lang="en-US" sz="3200" dirty="0" smtClean="0">
                <a:latin typeface="Calibri" panose="020F0502020204030204" pitchFamily="34" charset="0"/>
              </a:rPr>
              <a:t>Blue </a:t>
            </a:r>
            <a:r>
              <a:rPr lang="en-US" sz="3200" dirty="0">
                <a:latin typeface="Calibri" panose="020F0502020204030204" pitchFamily="34" charset="0"/>
              </a:rPr>
              <a:t>for </a:t>
            </a:r>
            <a:r>
              <a:rPr lang="en-US" sz="3200" dirty="0" smtClean="0">
                <a:latin typeface="Calibri" panose="020F0502020204030204" pitchFamily="34" charset="0"/>
              </a:rPr>
              <a:t>Older Users</a:t>
            </a:r>
            <a:endParaRPr lang="en-US" sz="3200" dirty="0"/>
          </a:p>
        </p:txBody>
      </p:sp>
      <p:sp>
        <p:nvSpPr>
          <p:cNvPr id="3" name="Content Placeholder 2"/>
          <p:cNvSpPr>
            <a:spLocks noGrp="1"/>
          </p:cNvSpPr>
          <p:nvPr>
            <p:ph idx="1"/>
          </p:nvPr>
        </p:nvSpPr>
        <p:spPr/>
        <p:txBody>
          <a:bodyPr/>
          <a:lstStyle/>
          <a:p>
            <a:pPr eaLnBrk="1" hangingPunct="1">
              <a:lnSpc>
                <a:spcPct val="90000"/>
              </a:lnSpc>
            </a:pPr>
            <a:r>
              <a:rPr lang="en-US" dirty="0">
                <a:latin typeface="Calibri" panose="020F0502020204030204" pitchFamily="34" charset="0"/>
              </a:rPr>
              <a:t>As we </a:t>
            </a:r>
            <a:r>
              <a:rPr lang="en-US" dirty="0" smtClean="0">
                <a:latin typeface="Calibri" panose="020F0502020204030204" pitchFamily="34" charset="0"/>
              </a:rPr>
              <a:t>age, </a:t>
            </a:r>
            <a:r>
              <a:rPr lang="en-US" dirty="0">
                <a:latin typeface="Calibri" panose="020F0502020204030204" pitchFamily="34" charset="0"/>
              </a:rPr>
              <a:t>our </a:t>
            </a:r>
            <a:r>
              <a:rPr lang="en-US" dirty="0" smtClean="0">
                <a:latin typeface="Calibri" panose="020F0502020204030204" pitchFamily="34" charset="0"/>
              </a:rPr>
              <a:t>lens </a:t>
            </a:r>
            <a:r>
              <a:rPr lang="en-US" dirty="0">
                <a:latin typeface="Calibri" panose="020F0502020204030204" pitchFamily="34" charset="0"/>
              </a:rPr>
              <a:t>yellows </a:t>
            </a:r>
            <a:r>
              <a:rPr lang="en-US" dirty="0" smtClean="0">
                <a:latin typeface="Calibri" panose="020F0502020204030204" pitchFamily="34" charset="0"/>
              </a:rPr>
              <a:t>and </a:t>
            </a:r>
            <a:r>
              <a:rPr lang="en-US" dirty="0">
                <a:latin typeface="Calibri" panose="020F0502020204030204" pitchFamily="34" charset="0"/>
              </a:rPr>
              <a:t>absorbs shorter wavelengths</a:t>
            </a:r>
            <a:endParaRPr lang="en-US" sz="1700" dirty="0">
              <a:latin typeface="Calibri" panose="020F0502020204030204" pitchFamily="34" charset="0"/>
            </a:endParaRPr>
          </a:p>
          <a:p>
            <a:pPr lvl="1" eaLnBrk="1" hangingPunct="1">
              <a:lnSpc>
                <a:spcPct val="90000"/>
              </a:lnSpc>
            </a:pPr>
            <a:r>
              <a:rPr lang="en-US" dirty="0">
                <a:latin typeface="Calibri" panose="020F0502020204030204" pitchFamily="34" charset="0"/>
              </a:rPr>
              <a:t>Sensitivity to blue is even more reduced</a:t>
            </a:r>
          </a:p>
          <a:p>
            <a:endParaRPr lang="en-US" dirty="0"/>
          </a:p>
        </p:txBody>
      </p:sp>
      <p:grpSp>
        <p:nvGrpSpPr>
          <p:cNvPr id="4" name="Group 4"/>
          <p:cNvGrpSpPr>
            <a:grpSpLocks/>
          </p:cNvGrpSpPr>
          <p:nvPr/>
        </p:nvGrpSpPr>
        <p:grpSpPr bwMode="auto">
          <a:xfrm>
            <a:off x="1905000" y="2667000"/>
            <a:ext cx="5562600" cy="4130644"/>
            <a:chOff x="1204" y="776"/>
            <a:chExt cx="3313" cy="2412"/>
          </a:xfrm>
        </p:grpSpPr>
        <p:pic>
          <p:nvPicPr>
            <p:cNvPr id="5" name="Picture 5" descr="ey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4" y="776"/>
              <a:ext cx="3313" cy="2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Rectangle 6"/>
            <p:cNvSpPr>
              <a:spLocks noChangeArrowheads="1"/>
            </p:cNvSpPr>
            <p:nvPr/>
          </p:nvSpPr>
          <p:spPr bwMode="auto">
            <a:xfrm>
              <a:off x="1536" y="1530"/>
              <a:ext cx="401" cy="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type="none" w="sm" len="sm"/>
                  <a:tailEnd type="none" w="sm" len="sm"/>
                </a14:hiddenLine>
              </a:ext>
            </a:extLst>
          </p:spPr>
          <p:txBody>
            <a:bodyPr wrap="none" anchor="ctr"/>
            <a:lstStyle/>
            <a:p>
              <a:pPr algn="l" defTabSz="914400"/>
              <a:endParaRPr lang="en-US">
                <a:cs typeface="Arial" pitchFamily="34" charset="0"/>
              </a:endParaRPr>
            </a:p>
          </p:txBody>
        </p:sp>
      </p:grpSp>
      <p:cxnSp>
        <p:nvCxnSpPr>
          <p:cNvPr id="8" name="Straight Arrow Connector 7"/>
          <p:cNvCxnSpPr/>
          <p:nvPr/>
        </p:nvCxnSpPr>
        <p:spPr>
          <a:xfrm flipH="1">
            <a:off x="5410200" y="3429000"/>
            <a:ext cx="3048000" cy="106680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60860856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5074" name="Rectangle 2"/>
          <p:cNvSpPr>
            <a:spLocks noGrp="1"/>
          </p:cNvSpPr>
          <p:nvPr>
            <p:ph type="title"/>
          </p:nvPr>
        </p:nvSpPr>
        <p:spPr/>
        <p:txBody>
          <a:bodyPr/>
          <a:lstStyle/>
          <a:p>
            <a:r>
              <a:rPr lang="en-US" dirty="0" smtClean="0">
                <a:latin typeface="Calibri" panose="020F0502020204030204" pitchFamily="34" charset="0"/>
              </a:rPr>
              <a:t>Design Tip #3 </a:t>
            </a:r>
            <a:br>
              <a:rPr lang="en-US" dirty="0" smtClean="0">
                <a:latin typeface="Calibri" panose="020F0502020204030204" pitchFamily="34" charset="0"/>
              </a:rPr>
            </a:br>
            <a:r>
              <a:rPr lang="en-US" sz="3200" dirty="0" smtClean="0">
                <a:latin typeface="Calibri" panose="020F0502020204030204" pitchFamily="34" charset="0"/>
              </a:rPr>
              <a:t>Minimize saturated colors</a:t>
            </a:r>
            <a:endParaRPr lang="en-US" dirty="0" smtClean="0">
              <a:latin typeface="Calibri" panose="020F0502020204030204" pitchFamily="34" charset="0"/>
            </a:endParaRPr>
          </a:p>
        </p:txBody>
      </p:sp>
      <p:pic>
        <p:nvPicPr>
          <p:cNvPr id="515076" name="Picture 5" descr="visible-spectru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77840" y="304800"/>
            <a:ext cx="3124200" cy="917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Content Placeholder 1"/>
          <p:cNvSpPr>
            <a:spLocks noGrp="1"/>
          </p:cNvSpPr>
          <p:nvPr>
            <p:ph idx="1"/>
          </p:nvPr>
        </p:nvSpPr>
        <p:spPr/>
        <p:txBody>
          <a:bodyPr/>
          <a:lstStyle/>
          <a:p>
            <a:pPr eaLnBrk="1" hangingPunct="1">
              <a:lnSpc>
                <a:spcPct val="90000"/>
              </a:lnSpc>
            </a:pPr>
            <a:r>
              <a:rPr lang="en-US" dirty="0">
                <a:latin typeface="Calibri" panose="020F0502020204030204" pitchFamily="34" charset="0"/>
              </a:rPr>
              <a:t>Different wavelengths of light focus </a:t>
            </a:r>
            <a:br>
              <a:rPr lang="en-US" dirty="0">
                <a:latin typeface="Calibri" panose="020F0502020204030204" pitchFamily="34" charset="0"/>
              </a:rPr>
            </a:br>
            <a:r>
              <a:rPr lang="en-US" dirty="0">
                <a:latin typeface="Calibri" panose="020F0502020204030204" pitchFamily="34" charset="0"/>
              </a:rPr>
              <a:t>at different distances behind eye’s lens</a:t>
            </a:r>
          </a:p>
          <a:p>
            <a:pPr lvl="1" eaLnBrk="1" hangingPunct="1">
              <a:lnSpc>
                <a:spcPct val="90000"/>
              </a:lnSpc>
            </a:pPr>
            <a:r>
              <a:rPr lang="en-US" dirty="0">
                <a:latin typeface="Calibri" panose="020F0502020204030204" pitchFamily="34" charset="0"/>
              </a:rPr>
              <a:t>If your GUI has lots of reds and blues, will force </a:t>
            </a:r>
            <a:br>
              <a:rPr lang="en-US" dirty="0">
                <a:latin typeface="Calibri" panose="020F0502020204030204" pitchFamily="34" charset="0"/>
              </a:rPr>
            </a:br>
            <a:r>
              <a:rPr lang="en-US" dirty="0">
                <a:latin typeface="Calibri" panose="020F0502020204030204" pitchFamily="34" charset="0"/>
              </a:rPr>
              <a:t>lots of refocusing and cause fatigue</a:t>
            </a:r>
          </a:p>
          <a:p>
            <a:pPr eaLnBrk="1" hangingPunct="1">
              <a:lnSpc>
                <a:spcPct val="90000"/>
              </a:lnSpc>
            </a:pPr>
            <a:r>
              <a:rPr lang="en-US" dirty="0">
                <a:latin typeface="Calibri" panose="020F0502020204030204" pitchFamily="34" charset="0"/>
              </a:rPr>
              <a:t>Design Implication</a:t>
            </a:r>
          </a:p>
          <a:p>
            <a:pPr lvl="1" eaLnBrk="1" hangingPunct="1">
              <a:lnSpc>
                <a:spcPct val="90000"/>
              </a:lnSpc>
            </a:pPr>
            <a:r>
              <a:rPr lang="en-US" dirty="0">
                <a:latin typeface="Calibri" panose="020F0502020204030204" pitchFamily="34" charset="0"/>
              </a:rPr>
              <a:t>Pure (saturated) colors require more </a:t>
            </a:r>
            <a:br>
              <a:rPr lang="en-US" dirty="0">
                <a:latin typeface="Calibri" panose="020F0502020204030204" pitchFamily="34" charset="0"/>
              </a:rPr>
            </a:br>
            <a:r>
              <a:rPr lang="en-US" dirty="0">
                <a:latin typeface="Calibri" panose="020F0502020204030204" pitchFamily="34" charset="0"/>
              </a:rPr>
              <a:t>focusing than less pure (</a:t>
            </a:r>
            <a:r>
              <a:rPr lang="en-US" dirty="0" err="1">
                <a:latin typeface="Calibri" panose="020F0502020204030204" pitchFamily="34" charset="0"/>
              </a:rPr>
              <a:t>desaturated</a:t>
            </a:r>
            <a:r>
              <a:rPr lang="en-US" dirty="0">
                <a:latin typeface="Calibri" panose="020F0502020204030204" pitchFamily="34" charset="0"/>
              </a:rPr>
              <a:t>, pastel)</a:t>
            </a:r>
            <a:endParaRPr lang="en-US" dirty="0">
              <a:latin typeface="Calibri" panose="020F0502020204030204" pitchFamily="34" charset="0"/>
              <a:sym typeface="Symbol" pitchFamily="18" charset="2"/>
            </a:endParaRPr>
          </a:p>
          <a:p>
            <a:pPr lvl="1" eaLnBrk="1" hangingPunct="1">
              <a:lnSpc>
                <a:spcPct val="90000"/>
              </a:lnSpc>
            </a:pPr>
            <a:r>
              <a:rPr lang="en-US" dirty="0">
                <a:latin typeface="Calibri" panose="020F0502020204030204" pitchFamily="34" charset="0"/>
                <a:sym typeface="Symbol" pitchFamily="18" charset="2"/>
              </a:rPr>
              <a:t>Avoid saturated colors in UIs unless really need something to stand out (stop sign)</a:t>
            </a:r>
            <a:endParaRPr lang="en-US" dirty="0">
              <a:latin typeface="Calibri" panose="020F0502020204030204" pitchFamily="34" charset="0"/>
            </a:endParaRPr>
          </a:p>
          <a:p>
            <a:endParaRPr lang="en-US" dirty="0"/>
          </a:p>
        </p:txBody>
      </p:sp>
    </p:spTree>
    <p:extLst>
      <p:ext uri="{BB962C8B-B14F-4D97-AF65-F5344CB8AC3E}">
        <p14:creationId xmlns:p14="http://schemas.microsoft.com/office/powerpoint/2010/main" val="58929826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501762" name="Rectangle 2"/>
          <p:cNvSpPr>
            <a:spLocks noGrp="1" noChangeArrowheads="1"/>
          </p:cNvSpPr>
          <p:nvPr>
            <p:ph type="title" idx="4294967295"/>
          </p:nvPr>
        </p:nvSpPr>
        <p:spPr/>
        <p:txBody>
          <a:bodyPr/>
          <a:lstStyle/>
          <a:p>
            <a:pPr eaLnBrk="1" hangingPunct="1"/>
            <a:r>
              <a:rPr lang="en-US" dirty="0" smtClean="0">
                <a:latin typeface="Calibri" panose="020F0502020204030204" pitchFamily="34" charset="0"/>
              </a:rPr>
              <a:t>Color Guidelines</a:t>
            </a:r>
          </a:p>
        </p:txBody>
      </p:sp>
      <p:sp>
        <p:nvSpPr>
          <p:cNvPr id="501765" name="Rectangle 9"/>
          <p:cNvSpPr>
            <a:spLocks noChangeArrowheads="1"/>
          </p:cNvSpPr>
          <p:nvPr/>
        </p:nvSpPr>
        <p:spPr bwMode="auto">
          <a:xfrm>
            <a:off x="904875" y="1417638"/>
            <a:ext cx="746125" cy="701675"/>
          </a:xfrm>
          <a:prstGeom prst="rect">
            <a:avLst/>
          </a:prstGeom>
          <a:solidFill>
            <a:srgbClr val="FAFA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66" name="Rectangle 10"/>
          <p:cNvSpPr>
            <a:spLocks noChangeArrowheads="1"/>
          </p:cNvSpPr>
          <p:nvPr/>
        </p:nvSpPr>
        <p:spPr bwMode="auto">
          <a:xfrm>
            <a:off x="904875" y="2182813"/>
            <a:ext cx="746125" cy="701675"/>
          </a:xfrm>
          <a:prstGeom prst="rect">
            <a:avLst/>
          </a:prstGeom>
          <a:solidFill>
            <a:srgbClr val="EF9C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67" name="Rectangle 11"/>
          <p:cNvSpPr>
            <a:spLocks noChangeArrowheads="1"/>
          </p:cNvSpPr>
          <p:nvPr/>
        </p:nvSpPr>
        <p:spPr bwMode="auto">
          <a:xfrm>
            <a:off x="904875" y="2947988"/>
            <a:ext cx="746125" cy="700087"/>
          </a:xfrm>
          <a:prstGeom prst="rect">
            <a:avLst/>
          </a:prstGeom>
          <a:solidFill>
            <a:srgbClr val="DF002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68" name="Rectangle 12"/>
          <p:cNvSpPr>
            <a:spLocks noChangeArrowheads="1"/>
          </p:cNvSpPr>
          <p:nvPr/>
        </p:nvSpPr>
        <p:spPr bwMode="auto">
          <a:xfrm>
            <a:off x="904875" y="3713163"/>
            <a:ext cx="746125" cy="700087"/>
          </a:xfrm>
          <a:prstGeom prst="rect">
            <a:avLst/>
          </a:prstGeom>
          <a:solidFill>
            <a:srgbClr val="91007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69" name="Rectangle 13"/>
          <p:cNvSpPr>
            <a:spLocks noChangeArrowheads="1"/>
          </p:cNvSpPr>
          <p:nvPr/>
        </p:nvSpPr>
        <p:spPr bwMode="auto">
          <a:xfrm>
            <a:off x="904875" y="4476750"/>
            <a:ext cx="746125" cy="701675"/>
          </a:xfrm>
          <a:prstGeom prst="rect">
            <a:avLst/>
          </a:prstGeom>
          <a:solidFill>
            <a:srgbClr val="6800B3"/>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0" name="Rectangle 14"/>
          <p:cNvSpPr>
            <a:spLocks noChangeArrowheads="1"/>
          </p:cNvSpPr>
          <p:nvPr/>
        </p:nvSpPr>
        <p:spPr bwMode="auto">
          <a:xfrm>
            <a:off x="904875" y="5241925"/>
            <a:ext cx="746125" cy="701675"/>
          </a:xfrm>
          <a:prstGeom prst="rect">
            <a:avLst/>
          </a:prstGeom>
          <a:solidFill>
            <a:srgbClr val="00A165"/>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1" name="Rectangle 15"/>
          <p:cNvSpPr>
            <a:spLocks noChangeArrowheads="1"/>
          </p:cNvSpPr>
          <p:nvPr/>
        </p:nvSpPr>
        <p:spPr bwMode="auto">
          <a:xfrm>
            <a:off x="1719263" y="1417638"/>
            <a:ext cx="747712" cy="701675"/>
          </a:xfrm>
          <a:prstGeom prst="rect">
            <a:avLst/>
          </a:prstGeom>
          <a:solidFill>
            <a:srgbClr val="C8C8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2" name="Rectangle 16"/>
          <p:cNvSpPr>
            <a:spLocks noChangeArrowheads="1"/>
          </p:cNvSpPr>
          <p:nvPr/>
        </p:nvSpPr>
        <p:spPr bwMode="auto">
          <a:xfrm>
            <a:off x="1719263" y="2182813"/>
            <a:ext cx="747712" cy="701675"/>
          </a:xfrm>
          <a:prstGeom prst="rect">
            <a:avLst/>
          </a:prstGeom>
          <a:solidFill>
            <a:srgbClr val="C07C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3" name="Rectangle 17"/>
          <p:cNvSpPr>
            <a:spLocks noChangeArrowheads="1"/>
          </p:cNvSpPr>
          <p:nvPr/>
        </p:nvSpPr>
        <p:spPr bwMode="auto">
          <a:xfrm>
            <a:off x="1719263" y="2947988"/>
            <a:ext cx="747712" cy="700087"/>
          </a:xfrm>
          <a:prstGeom prst="rect">
            <a:avLst/>
          </a:prstGeom>
          <a:solidFill>
            <a:srgbClr val="B4001E"/>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4" name="Rectangle 18"/>
          <p:cNvSpPr>
            <a:spLocks noChangeArrowheads="1"/>
          </p:cNvSpPr>
          <p:nvPr/>
        </p:nvSpPr>
        <p:spPr bwMode="auto">
          <a:xfrm>
            <a:off x="1719263" y="3713163"/>
            <a:ext cx="747712" cy="700087"/>
          </a:xfrm>
          <a:prstGeom prst="rect">
            <a:avLst/>
          </a:prstGeom>
          <a:solidFill>
            <a:srgbClr val="740061"/>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5" name="Rectangle 19"/>
          <p:cNvSpPr>
            <a:spLocks noChangeArrowheads="1"/>
          </p:cNvSpPr>
          <p:nvPr/>
        </p:nvSpPr>
        <p:spPr bwMode="auto">
          <a:xfrm>
            <a:off x="1719263" y="4476750"/>
            <a:ext cx="747712" cy="701675"/>
          </a:xfrm>
          <a:prstGeom prst="rect">
            <a:avLst/>
          </a:prstGeom>
          <a:solidFill>
            <a:srgbClr val="52008C"/>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6" name="Rectangle 20"/>
          <p:cNvSpPr>
            <a:spLocks noChangeArrowheads="1"/>
          </p:cNvSpPr>
          <p:nvPr/>
        </p:nvSpPr>
        <p:spPr bwMode="auto">
          <a:xfrm>
            <a:off x="1719263" y="5241925"/>
            <a:ext cx="747712" cy="701675"/>
          </a:xfrm>
          <a:prstGeom prst="rect">
            <a:avLst/>
          </a:prstGeom>
          <a:solidFill>
            <a:srgbClr val="007E4E"/>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7" name="Rectangle 21"/>
          <p:cNvSpPr>
            <a:spLocks noChangeArrowheads="1"/>
          </p:cNvSpPr>
          <p:nvPr/>
        </p:nvSpPr>
        <p:spPr bwMode="auto">
          <a:xfrm>
            <a:off x="2533650" y="1417638"/>
            <a:ext cx="747713" cy="701675"/>
          </a:xfrm>
          <a:prstGeom prst="rect">
            <a:avLst/>
          </a:prstGeom>
          <a:solidFill>
            <a:srgbClr val="9696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8" name="Rectangle 22"/>
          <p:cNvSpPr>
            <a:spLocks noChangeArrowheads="1"/>
          </p:cNvSpPr>
          <p:nvPr/>
        </p:nvSpPr>
        <p:spPr bwMode="auto">
          <a:xfrm>
            <a:off x="2533650" y="2182813"/>
            <a:ext cx="747713" cy="701675"/>
          </a:xfrm>
          <a:prstGeom prst="rect">
            <a:avLst/>
          </a:prstGeom>
          <a:solidFill>
            <a:srgbClr val="8C57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79" name="Rectangle 23"/>
          <p:cNvSpPr>
            <a:spLocks noChangeArrowheads="1"/>
          </p:cNvSpPr>
          <p:nvPr/>
        </p:nvSpPr>
        <p:spPr bwMode="auto">
          <a:xfrm>
            <a:off x="2533650" y="2947988"/>
            <a:ext cx="747713" cy="700087"/>
          </a:xfrm>
          <a:prstGeom prst="rect">
            <a:avLst/>
          </a:prstGeom>
          <a:solidFill>
            <a:srgbClr val="80001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0" name="Rectangle 24"/>
          <p:cNvSpPr>
            <a:spLocks noChangeArrowheads="1"/>
          </p:cNvSpPr>
          <p:nvPr/>
        </p:nvSpPr>
        <p:spPr bwMode="auto">
          <a:xfrm>
            <a:off x="2533650" y="3713163"/>
            <a:ext cx="747713" cy="700087"/>
          </a:xfrm>
          <a:prstGeom prst="rect">
            <a:avLst/>
          </a:prstGeom>
          <a:solidFill>
            <a:srgbClr val="53004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1" name="Rectangle 25"/>
          <p:cNvSpPr>
            <a:spLocks noChangeArrowheads="1"/>
          </p:cNvSpPr>
          <p:nvPr/>
        </p:nvSpPr>
        <p:spPr bwMode="auto">
          <a:xfrm>
            <a:off x="2533650" y="4476750"/>
            <a:ext cx="747713" cy="701675"/>
          </a:xfrm>
          <a:prstGeom prst="rect">
            <a:avLst/>
          </a:prstGeom>
          <a:solidFill>
            <a:srgbClr val="003867"/>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2" name="Rectangle 26"/>
          <p:cNvSpPr>
            <a:spLocks noChangeArrowheads="1"/>
          </p:cNvSpPr>
          <p:nvPr/>
        </p:nvSpPr>
        <p:spPr bwMode="auto">
          <a:xfrm>
            <a:off x="2533650" y="5241925"/>
            <a:ext cx="747713" cy="701675"/>
          </a:xfrm>
          <a:prstGeom prst="rect">
            <a:avLst/>
          </a:prstGeom>
          <a:solidFill>
            <a:srgbClr val="005A35"/>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3" name="Rectangle 27"/>
          <p:cNvSpPr>
            <a:spLocks noChangeArrowheads="1"/>
          </p:cNvSpPr>
          <p:nvPr/>
        </p:nvSpPr>
        <p:spPr bwMode="auto">
          <a:xfrm>
            <a:off x="3349625" y="1417638"/>
            <a:ext cx="746125" cy="701675"/>
          </a:xfrm>
          <a:prstGeom prst="rect">
            <a:avLst/>
          </a:prstGeom>
          <a:solidFill>
            <a:srgbClr val="505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4" name="Rectangle 28"/>
          <p:cNvSpPr>
            <a:spLocks noChangeArrowheads="1"/>
          </p:cNvSpPr>
          <p:nvPr/>
        </p:nvSpPr>
        <p:spPr bwMode="auto">
          <a:xfrm>
            <a:off x="3349625" y="2182813"/>
            <a:ext cx="746125" cy="701675"/>
          </a:xfrm>
          <a:prstGeom prst="rect">
            <a:avLst/>
          </a:prstGeom>
          <a:solidFill>
            <a:srgbClr val="4C300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5" name="Rectangle 29"/>
          <p:cNvSpPr>
            <a:spLocks noChangeArrowheads="1"/>
          </p:cNvSpPr>
          <p:nvPr/>
        </p:nvSpPr>
        <p:spPr bwMode="auto">
          <a:xfrm>
            <a:off x="3349625" y="2947988"/>
            <a:ext cx="746125" cy="700087"/>
          </a:xfrm>
          <a:prstGeom prst="rect">
            <a:avLst/>
          </a:prstGeom>
          <a:solidFill>
            <a:srgbClr val="49000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6" name="Rectangle 30"/>
          <p:cNvSpPr>
            <a:spLocks noChangeArrowheads="1"/>
          </p:cNvSpPr>
          <p:nvPr/>
        </p:nvSpPr>
        <p:spPr bwMode="auto">
          <a:xfrm>
            <a:off x="3349625" y="3713163"/>
            <a:ext cx="746125" cy="700087"/>
          </a:xfrm>
          <a:prstGeom prst="rect">
            <a:avLst/>
          </a:prstGeom>
          <a:solidFill>
            <a:srgbClr val="2C0024"/>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7" name="Rectangle 31"/>
          <p:cNvSpPr>
            <a:spLocks noChangeArrowheads="1"/>
          </p:cNvSpPr>
          <p:nvPr/>
        </p:nvSpPr>
        <p:spPr bwMode="auto">
          <a:xfrm>
            <a:off x="3349625" y="4476750"/>
            <a:ext cx="746125" cy="701675"/>
          </a:xfrm>
          <a:prstGeom prst="rect">
            <a:avLst/>
          </a:prstGeom>
          <a:solidFill>
            <a:srgbClr val="001D3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8" name="Rectangle 32"/>
          <p:cNvSpPr>
            <a:spLocks noChangeArrowheads="1"/>
          </p:cNvSpPr>
          <p:nvPr/>
        </p:nvSpPr>
        <p:spPr bwMode="auto">
          <a:xfrm>
            <a:off x="3349625" y="5241925"/>
            <a:ext cx="746125" cy="701675"/>
          </a:xfrm>
          <a:prstGeom prst="rect">
            <a:avLst/>
          </a:prstGeom>
          <a:solidFill>
            <a:srgbClr val="00301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89" name="Rectangle 33"/>
          <p:cNvSpPr>
            <a:spLocks noChangeArrowheads="1"/>
          </p:cNvSpPr>
          <p:nvPr/>
        </p:nvSpPr>
        <p:spPr bwMode="auto">
          <a:xfrm>
            <a:off x="5114925" y="1417638"/>
            <a:ext cx="746125" cy="701675"/>
          </a:xfrm>
          <a:prstGeom prst="rect">
            <a:avLst/>
          </a:prstGeom>
          <a:solidFill>
            <a:srgbClr val="BEBE3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0" name="Rectangle 34"/>
          <p:cNvSpPr>
            <a:spLocks noChangeArrowheads="1"/>
          </p:cNvSpPr>
          <p:nvPr/>
        </p:nvSpPr>
        <p:spPr bwMode="auto">
          <a:xfrm>
            <a:off x="5114925" y="2182813"/>
            <a:ext cx="746125" cy="701675"/>
          </a:xfrm>
          <a:prstGeom prst="rect">
            <a:avLst/>
          </a:prstGeom>
          <a:solidFill>
            <a:srgbClr val="B98E3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1" name="Rectangle 35"/>
          <p:cNvSpPr>
            <a:spLocks noChangeArrowheads="1"/>
          </p:cNvSpPr>
          <p:nvPr/>
        </p:nvSpPr>
        <p:spPr bwMode="auto">
          <a:xfrm>
            <a:off x="5114925" y="2947988"/>
            <a:ext cx="746125" cy="700087"/>
          </a:xfrm>
          <a:prstGeom prst="rect">
            <a:avLst/>
          </a:prstGeom>
          <a:solidFill>
            <a:srgbClr val="B13F54"/>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2" name="Rectangle 36"/>
          <p:cNvSpPr>
            <a:spLocks noChangeArrowheads="1"/>
          </p:cNvSpPr>
          <p:nvPr/>
        </p:nvSpPr>
        <p:spPr bwMode="auto">
          <a:xfrm>
            <a:off x="5114925" y="3713163"/>
            <a:ext cx="746125" cy="700087"/>
          </a:xfrm>
          <a:prstGeom prst="rect">
            <a:avLst/>
          </a:prstGeom>
          <a:solidFill>
            <a:srgbClr val="893D7E"/>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3" name="Rectangle 37"/>
          <p:cNvSpPr>
            <a:spLocks noChangeArrowheads="1"/>
          </p:cNvSpPr>
          <p:nvPr/>
        </p:nvSpPr>
        <p:spPr bwMode="auto">
          <a:xfrm>
            <a:off x="5114925" y="4476750"/>
            <a:ext cx="746125" cy="701675"/>
          </a:xfrm>
          <a:prstGeom prst="rect">
            <a:avLst/>
          </a:prstGeom>
          <a:solidFill>
            <a:srgbClr val="3D739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4" name="Rectangle 38"/>
          <p:cNvSpPr>
            <a:spLocks noChangeArrowheads="1"/>
          </p:cNvSpPr>
          <p:nvPr/>
        </p:nvSpPr>
        <p:spPr bwMode="auto">
          <a:xfrm>
            <a:off x="5114925" y="5241925"/>
            <a:ext cx="746125" cy="701675"/>
          </a:xfrm>
          <a:prstGeom prst="rect">
            <a:avLst/>
          </a:prstGeom>
          <a:solidFill>
            <a:srgbClr val="3D917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5" name="Rectangle 39"/>
          <p:cNvSpPr>
            <a:spLocks noChangeArrowheads="1"/>
          </p:cNvSpPr>
          <p:nvPr/>
        </p:nvSpPr>
        <p:spPr bwMode="auto">
          <a:xfrm>
            <a:off x="5929313" y="1417638"/>
            <a:ext cx="747712" cy="701675"/>
          </a:xfrm>
          <a:prstGeom prst="rect">
            <a:avLst/>
          </a:prstGeom>
          <a:solidFill>
            <a:srgbClr val="A4A43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6" name="Rectangle 40"/>
          <p:cNvSpPr>
            <a:spLocks noChangeArrowheads="1"/>
          </p:cNvSpPr>
          <p:nvPr/>
        </p:nvSpPr>
        <p:spPr bwMode="auto">
          <a:xfrm>
            <a:off x="5929313" y="2182813"/>
            <a:ext cx="747712" cy="701675"/>
          </a:xfrm>
          <a:prstGeom prst="rect">
            <a:avLst/>
          </a:prstGeom>
          <a:solidFill>
            <a:srgbClr val="A17E3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7" name="Rectangle 41"/>
          <p:cNvSpPr>
            <a:spLocks noChangeArrowheads="1"/>
          </p:cNvSpPr>
          <p:nvPr/>
        </p:nvSpPr>
        <p:spPr bwMode="auto">
          <a:xfrm>
            <a:off x="5929313" y="2947988"/>
            <a:ext cx="747712" cy="700087"/>
          </a:xfrm>
          <a:prstGeom prst="rect">
            <a:avLst/>
          </a:prstGeom>
          <a:solidFill>
            <a:srgbClr val="9B3D4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8" name="Rectangle 42"/>
          <p:cNvSpPr>
            <a:spLocks noChangeArrowheads="1"/>
          </p:cNvSpPr>
          <p:nvPr/>
        </p:nvSpPr>
        <p:spPr bwMode="auto">
          <a:xfrm>
            <a:off x="5929313" y="3713163"/>
            <a:ext cx="747712" cy="700087"/>
          </a:xfrm>
          <a:prstGeom prst="rect">
            <a:avLst/>
          </a:prstGeom>
          <a:solidFill>
            <a:srgbClr val="7A3D7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799" name="Rectangle 43"/>
          <p:cNvSpPr>
            <a:spLocks noChangeArrowheads="1"/>
          </p:cNvSpPr>
          <p:nvPr/>
        </p:nvSpPr>
        <p:spPr bwMode="auto">
          <a:xfrm>
            <a:off x="5929313" y="4476750"/>
            <a:ext cx="747712" cy="701675"/>
          </a:xfrm>
          <a:prstGeom prst="rect">
            <a:avLst/>
          </a:prstGeom>
          <a:solidFill>
            <a:srgbClr val="3D6887"/>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0" name="Rectangle 44"/>
          <p:cNvSpPr>
            <a:spLocks noChangeArrowheads="1"/>
          </p:cNvSpPr>
          <p:nvPr/>
        </p:nvSpPr>
        <p:spPr bwMode="auto">
          <a:xfrm>
            <a:off x="5929313" y="5241925"/>
            <a:ext cx="747712" cy="701675"/>
          </a:xfrm>
          <a:prstGeom prst="rect">
            <a:avLst/>
          </a:prstGeom>
          <a:solidFill>
            <a:srgbClr val="3D7E66"/>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1" name="Rectangle 45"/>
          <p:cNvSpPr>
            <a:spLocks noChangeArrowheads="1"/>
          </p:cNvSpPr>
          <p:nvPr/>
        </p:nvSpPr>
        <p:spPr bwMode="auto">
          <a:xfrm>
            <a:off x="6743700" y="1417638"/>
            <a:ext cx="747713" cy="701675"/>
          </a:xfrm>
          <a:prstGeom prst="rect">
            <a:avLst/>
          </a:prstGeom>
          <a:solidFill>
            <a:srgbClr val="89893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2" name="Rectangle 46"/>
          <p:cNvSpPr>
            <a:spLocks noChangeArrowheads="1"/>
          </p:cNvSpPr>
          <p:nvPr/>
        </p:nvSpPr>
        <p:spPr bwMode="auto">
          <a:xfrm>
            <a:off x="6743700" y="2182813"/>
            <a:ext cx="747713" cy="701675"/>
          </a:xfrm>
          <a:prstGeom prst="rect">
            <a:avLst/>
          </a:prstGeom>
          <a:solidFill>
            <a:srgbClr val="876A3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3" name="Rectangle 47"/>
          <p:cNvSpPr>
            <a:spLocks noChangeArrowheads="1"/>
          </p:cNvSpPr>
          <p:nvPr/>
        </p:nvSpPr>
        <p:spPr bwMode="auto">
          <a:xfrm>
            <a:off x="6743700" y="2947988"/>
            <a:ext cx="747713" cy="700087"/>
          </a:xfrm>
          <a:prstGeom prst="rect">
            <a:avLst/>
          </a:prstGeom>
          <a:solidFill>
            <a:srgbClr val="803D48"/>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4" name="Rectangle 48"/>
          <p:cNvSpPr>
            <a:spLocks noChangeArrowheads="1"/>
          </p:cNvSpPr>
          <p:nvPr/>
        </p:nvSpPr>
        <p:spPr bwMode="auto">
          <a:xfrm>
            <a:off x="6743700" y="3713163"/>
            <a:ext cx="747713" cy="700087"/>
          </a:xfrm>
          <a:prstGeom prst="rect">
            <a:avLst/>
          </a:prstGeom>
          <a:solidFill>
            <a:srgbClr val="693D6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5" name="Rectangle 49"/>
          <p:cNvSpPr>
            <a:spLocks noChangeArrowheads="1"/>
          </p:cNvSpPr>
          <p:nvPr/>
        </p:nvSpPr>
        <p:spPr bwMode="auto">
          <a:xfrm>
            <a:off x="6743700" y="4476750"/>
            <a:ext cx="747713" cy="701675"/>
          </a:xfrm>
          <a:prstGeom prst="rect">
            <a:avLst/>
          </a:prstGeom>
          <a:solidFill>
            <a:srgbClr val="3D5B74"/>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6" name="Rectangle 50"/>
          <p:cNvSpPr>
            <a:spLocks noChangeArrowheads="1"/>
          </p:cNvSpPr>
          <p:nvPr/>
        </p:nvSpPr>
        <p:spPr bwMode="auto">
          <a:xfrm>
            <a:off x="6743700" y="5241925"/>
            <a:ext cx="747713" cy="701675"/>
          </a:xfrm>
          <a:prstGeom prst="rect">
            <a:avLst/>
          </a:prstGeom>
          <a:solidFill>
            <a:srgbClr val="3D6C59"/>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7" name="Rectangle 51"/>
          <p:cNvSpPr>
            <a:spLocks noChangeArrowheads="1"/>
          </p:cNvSpPr>
          <p:nvPr/>
        </p:nvSpPr>
        <p:spPr bwMode="auto">
          <a:xfrm>
            <a:off x="7559675" y="1417638"/>
            <a:ext cx="746125" cy="701675"/>
          </a:xfrm>
          <a:prstGeom prst="rect">
            <a:avLst/>
          </a:prstGeom>
          <a:solidFill>
            <a:srgbClr val="67673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8" name="Rectangle 52"/>
          <p:cNvSpPr>
            <a:spLocks noChangeArrowheads="1"/>
          </p:cNvSpPr>
          <p:nvPr/>
        </p:nvSpPr>
        <p:spPr bwMode="auto">
          <a:xfrm>
            <a:off x="7559675" y="2182813"/>
            <a:ext cx="746125" cy="701675"/>
          </a:xfrm>
          <a:prstGeom prst="rect">
            <a:avLst/>
          </a:prstGeom>
          <a:solidFill>
            <a:srgbClr val="65563D"/>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09" name="Rectangle 53"/>
          <p:cNvSpPr>
            <a:spLocks noChangeArrowheads="1"/>
          </p:cNvSpPr>
          <p:nvPr/>
        </p:nvSpPr>
        <p:spPr bwMode="auto">
          <a:xfrm>
            <a:off x="7559675" y="2947988"/>
            <a:ext cx="746125" cy="700087"/>
          </a:xfrm>
          <a:prstGeom prst="rect">
            <a:avLst/>
          </a:prstGeom>
          <a:solidFill>
            <a:srgbClr val="633D4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10" name="Rectangle 54"/>
          <p:cNvSpPr>
            <a:spLocks noChangeArrowheads="1"/>
          </p:cNvSpPr>
          <p:nvPr/>
        </p:nvSpPr>
        <p:spPr bwMode="auto">
          <a:xfrm>
            <a:off x="7559675" y="3713163"/>
            <a:ext cx="746125" cy="700087"/>
          </a:xfrm>
          <a:prstGeom prst="rect">
            <a:avLst/>
          </a:prstGeom>
          <a:solidFill>
            <a:srgbClr val="543D5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11" name="Rectangle 55"/>
          <p:cNvSpPr>
            <a:spLocks noChangeArrowheads="1"/>
          </p:cNvSpPr>
          <p:nvPr/>
        </p:nvSpPr>
        <p:spPr bwMode="auto">
          <a:xfrm>
            <a:off x="7559675" y="4476750"/>
            <a:ext cx="746125" cy="701675"/>
          </a:xfrm>
          <a:prstGeom prst="rect">
            <a:avLst/>
          </a:prstGeom>
          <a:solidFill>
            <a:srgbClr val="3D4C5A"/>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sp>
        <p:nvSpPr>
          <p:cNvPr id="501812" name="Rectangle 56"/>
          <p:cNvSpPr>
            <a:spLocks noChangeArrowheads="1"/>
          </p:cNvSpPr>
          <p:nvPr/>
        </p:nvSpPr>
        <p:spPr bwMode="auto">
          <a:xfrm>
            <a:off x="7559675" y="5241925"/>
            <a:ext cx="746125" cy="701675"/>
          </a:xfrm>
          <a:prstGeom prst="rect">
            <a:avLst/>
          </a:prstGeom>
          <a:solidFill>
            <a:srgbClr val="3D564B"/>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pPr algn="l" defTabSz="914400"/>
            <a:endParaRPr lang="en-US">
              <a:cs typeface="Arial" pitchFamily="34" charset="0"/>
            </a:endParaRPr>
          </a:p>
        </p:txBody>
      </p:sp>
      <p:pic>
        <p:nvPicPr>
          <p:cNvPr id="501813" name="Picture 57"/>
          <p:cNvPicPr>
            <a:picLocks noChangeAspect="1" noChangeArrowheads="1"/>
          </p:cNvPicPr>
          <p:nvPr/>
        </p:nvPicPr>
        <p:blipFill>
          <a:blip r:embed="rId3">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4157663" y="3201988"/>
            <a:ext cx="806450" cy="893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32985197"/>
      </p:ext>
    </p:extLst>
  </p:cSld>
  <p:clrMapOvr>
    <a:masterClrMapping/>
  </p:clrMapOvr>
  <p:transition>
    <p:dissolve/>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 name="Rectangle 3"/>
          <p:cNvSpPr/>
          <p:nvPr/>
        </p:nvSpPr>
        <p:spPr>
          <a:xfrm>
            <a:off x="2270760" y="2133600"/>
            <a:ext cx="4114800" cy="533400"/>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
        <p:nvSpPr>
          <p:cNvPr id="516099" name="Rectangle 3"/>
          <p:cNvSpPr>
            <a:spLocks noGrp="1"/>
          </p:cNvSpPr>
          <p:nvPr>
            <p:ph type="title"/>
          </p:nvPr>
        </p:nvSpPr>
        <p:spPr/>
        <p:txBody>
          <a:bodyPr/>
          <a:lstStyle/>
          <a:p>
            <a:r>
              <a:rPr lang="en-US" dirty="0" smtClean="0">
                <a:latin typeface="Calibri" panose="020F0502020204030204" pitchFamily="34" charset="0"/>
              </a:rPr>
              <a:t>Color Deficiency </a:t>
            </a:r>
            <a:br>
              <a:rPr lang="en-US" dirty="0" smtClean="0">
                <a:latin typeface="Calibri" panose="020F0502020204030204" pitchFamily="34" charset="0"/>
              </a:rPr>
            </a:br>
            <a:r>
              <a:rPr lang="en-US" sz="3200" dirty="0" smtClean="0">
                <a:latin typeface="Calibri" panose="020F0502020204030204" pitchFamily="34" charset="0"/>
              </a:rPr>
              <a:t>(also known as “color blindness”)</a:t>
            </a:r>
          </a:p>
        </p:txBody>
      </p:sp>
      <p:sp>
        <p:nvSpPr>
          <p:cNvPr id="516100" name="Rectangle 4"/>
          <p:cNvSpPr>
            <a:spLocks noGrp="1"/>
          </p:cNvSpPr>
          <p:nvPr>
            <p:ph type="body" idx="1"/>
          </p:nvPr>
        </p:nvSpPr>
        <p:spPr>
          <a:xfrm>
            <a:off x="609600" y="1600200"/>
            <a:ext cx="8382000" cy="4525963"/>
          </a:xfrm>
        </p:spPr>
        <p:txBody>
          <a:bodyPr/>
          <a:lstStyle/>
          <a:p>
            <a:r>
              <a:rPr lang="en-US" dirty="0" smtClean="0">
                <a:latin typeface="Calibri" panose="020F0502020204030204" pitchFamily="34" charset="0"/>
              </a:rPr>
              <a:t>Trouble discriminating colors</a:t>
            </a:r>
          </a:p>
          <a:p>
            <a:pPr lvl="1"/>
            <a:r>
              <a:rPr lang="en-US" dirty="0" smtClean="0">
                <a:latin typeface="Calibri" panose="020F0502020204030204" pitchFamily="34" charset="0"/>
              </a:rPr>
              <a:t>About 8% of males, 0.5% of females</a:t>
            </a:r>
          </a:p>
          <a:p>
            <a:pPr lvl="1"/>
            <a:r>
              <a:rPr lang="en-US" dirty="0" smtClean="0">
                <a:latin typeface="Calibri" panose="020F0502020204030204" pitchFamily="34" charset="0"/>
              </a:rPr>
              <a:t>Why should </a:t>
            </a:r>
            <a:r>
              <a:rPr lang="en-US" dirty="0">
                <a:latin typeface="Calibri" panose="020F0502020204030204" pitchFamily="34" charset="0"/>
              </a:rPr>
              <a:t>you </a:t>
            </a:r>
            <a:r>
              <a:rPr lang="en-US" dirty="0" smtClean="0">
                <a:latin typeface="Calibri" panose="020F0502020204030204" pitchFamily="34" charset="0"/>
              </a:rPr>
              <a:t>know this? </a:t>
            </a:r>
          </a:p>
          <a:p>
            <a:r>
              <a:rPr lang="en-US" dirty="0" smtClean="0">
                <a:latin typeface="Calibri" panose="020F0502020204030204" pitchFamily="34" charset="0"/>
              </a:rPr>
              <a:t>Two main types</a:t>
            </a:r>
          </a:p>
          <a:p>
            <a:pPr lvl="1"/>
            <a:r>
              <a:rPr lang="en-US" i="1" dirty="0" smtClean="0">
                <a:latin typeface="Calibri" panose="020F0502020204030204" pitchFamily="34" charset="0"/>
              </a:rPr>
              <a:t>Different </a:t>
            </a:r>
            <a:r>
              <a:rPr lang="en-US" i="1" dirty="0" err="1" smtClean="0">
                <a:latin typeface="Calibri" panose="020F0502020204030204" pitchFamily="34" charset="0"/>
              </a:rPr>
              <a:t>photopigment</a:t>
            </a:r>
            <a:r>
              <a:rPr lang="en-US" i="1" dirty="0" smtClean="0">
                <a:latin typeface="Calibri" panose="020F0502020204030204" pitchFamily="34" charset="0"/>
              </a:rPr>
              <a:t> response</a:t>
            </a:r>
            <a:r>
              <a:rPr lang="en-US" dirty="0" smtClean="0">
                <a:latin typeface="Calibri" panose="020F0502020204030204" pitchFamily="34" charset="0"/>
              </a:rPr>
              <a:t> is common</a:t>
            </a:r>
          </a:p>
          <a:p>
            <a:pPr lvl="2"/>
            <a:r>
              <a:rPr lang="en-US" sz="2600" dirty="0" smtClean="0">
                <a:latin typeface="Calibri" panose="020F0502020204030204" pitchFamily="34" charset="0"/>
              </a:rPr>
              <a:t>Reduces capability to discern small color diffs</a:t>
            </a:r>
          </a:p>
          <a:p>
            <a:pPr lvl="1"/>
            <a:r>
              <a:rPr lang="en-US" i="1" dirty="0" smtClean="0">
                <a:latin typeface="Calibri" panose="020F0502020204030204" pitchFamily="34" charset="0"/>
              </a:rPr>
              <a:t>Red-green deficiency</a:t>
            </a:r>
            <a:r>
              <a:rPr lang="en-US" dirty="0" smtClean="0">
                <a:latin typeface="Calibri" panose="020F0502020204030204" pitchFamily="34" charset="0"/>
              </a:rPr>
              <a:t> is </a:t>
            </a:r>
            <a:r>
              <a:rPr lang="en-US" dirty="0" smtClean="0">
                <a:latin typeface="Calibri" panose="020F0502020204030204" pitchFamily="34" charset="0"/>
              </a:rPr>
              <a:t>most common</a:t>
            </a:r>
            <a:endParaRPr lang="en-US" dirty="0" smtClean="0">
              <a:latin typeface="Calibri" panose="020F0502020204030204" pitchFamily="34" charset="0"/>
            </a:endParaRPr>
          </a:p>
          <a:p>
            <a:pPr lvl="2"/>
            <a:r>
              <a:rPr lang="en-US" sz="2600" dirty="0" smtClean="0">
                <a:latin typeface="Calibri" panose="020F0502020204030204" pitchFamily="34" charset="0"/>
              </a:rPr>
              <a:t>Lack of either green or red </a:t>
            </a:r>
            <a:r>
              <a:rPr lang="en-US" sz="2600" dirty="0" err="1" smtClean="0">
                <a:latin typeface="Calibri" panose="020F0502020204030204" pitchFamily="34" charset="0"/>
              </a:rPr>
              <a:t>photopigment</a:t>
            </a:r>
            <a:r>
              <a:rPr lang="en-US" sz="2600" dirty="0" smtClean="0">
                <a:latin typeface="Calibri" panose="020F0502020204030204" pitchFamily="34" charset="0"/>
              </a:rPr>
              <a:t> </a:t>
            </a:r>
            <a:r>
              <a:rPr lang="en-US" sz="2600" dirty="0" smtClean="0">
                <a:latin typeface="Calibri" panose="020F0502020204030204" pitchFamily="34" charset="0"/>
                <a:sym typeface="Symbol" pitchFamily="18" charset="2"/>
              </a:rPr>
              <a:t> </a:t>
            </a:r>
            <a:r>
              <a:rPr lang="en-US" sz="2600" dirty="0" smtClean="0">
                <a:latin typeface="Calibri" panose="020F0502020204030204" pitchFamily="34" charset="0"/>
              </a:rPr>
              <a:t>               can’t discriminate colors dependent on R &amp; G</a:t>
            </a:r>
          </a:p>
          <a:p>
            <a:pPr lvl="2"/>
            <a:r>
              <a:rPr lang="en-US" sz="2600" dirty="0" smtClean="0">
                <a:latin typeface="Calibri" panose="020F0502020204030204" pitchFamily="34" charset="0"/>
              </a:rPr>
              <a:t>More rare are blue-yellow and total color blindness</a:t>
            </a:r>
          </a:p>
          <a:p>
            <a:endParaRPr lang="en-US" dirty="0" smtClean="0">
              <a:latin typeface="Calibri" panose="020F0502020204030204" pitchFamily="34" charset="0"/>
            </a:endParaRPr>
          </a:p>
        </p:txBody>
      </p:sp>
    </p:spTree>
    <p:extLst>
      <p:ext uri="{BB962C8B-B14F-4D97-AF65-F5344CB8AC3E}">
        <p14:creationId xmlns:p14="http://schemas.microsoft.com/office/powerpoint/2010/main" val="2089151477"/>
      </p:ext>
    </p:extLst>
  </p:cSld>
  <p:clrMapOvr>
    <a:masterClrMapping/>
  </p:clrMapOvr>
  <p:transition>
    <p:dissolve/>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libri" panose="020F0502020204030204" pitchFamily="34" charset="0"/>
              </a:rPr>
              <a:t>Ishihara Test for Color Blindness</a:t>
            </a:r>
            <a:endParaRPr lang="en-US" dirty="0"/>
          </a:p>
        </p:txBody>
      </p:sp>
      <p:sp>
        <p:nvSpPr>
          <p:cNvPr id="3" name="Content Placeholder 2"/>
          <p:cNvSpPr>
            <a:spLocks noGrp="1"/>
          </p:cNvSpPr>
          <p:nvPr>
            <p:ph idx="1"/>
          </p:nvPr>
        </p:nvSpPr>
        <p:spPr>
          <a:xfrm>
            <a:off x="609600" y="1219200"/>
            <a:ext cx="8077200" cy="4525963"/>
          </a:xfrm>
        </p:spPr>
        <p:txBody>
          <a:bodyPr/>
          <a:lstStyle/>
          <a:p>
            <a:endParaRPr lang="en-US" dirty="0" smtClean="0"/>
          </a:p>
          <a:p>
            <a:endParaRPr lang="en-US" dirty="0"/>
          </a:p>
          <a:p>
            <a:endParaRPr lang="en-US" dirty="0" smtClean="0"/>
          </a:p>
          <a:p>
            <a:endParaRPr lang="en-US" dirty="0"/>
          </a:p>
          <a:p>
            <a:endParaRPr lang="en-US" sz="4000" dirty="0" smtClean="0"/>
          </a:p>
          <a:p>
            <a:r>
              <a:rPr lang="en-US" dirty="0" smtClean="0"/>
              <a:t>If you can’t see numbers, don’t worry</a:t>
            </a:r>
          </a:p>
          <a:p>
            <a:pPr lvl="1"/>
            <a:r>
              <a:rPr lang="en-US" dirty="0" smtClean="0"/>
              <a:t>Projectors, LCD screens, CRT, and print all have different dynamic ranges, hard to get them to match</a:t>
            </a:r>
          </a:p>
          <a:p>
            <a:r>
              <a:rPr lang="en-US" dirty="0" smtClean="0"/>
              <a:t>Lots of </a:t>
            </a:r>
            <a:r>
              <a:rPr lang="en-US" dirty="0" smtClean="0"/>
              <a:t>UI color </a:t>
            </a:r>
            <a:r>
              <a:rPr lang="en-US" dirty="0" smtClean="0"/>
              <a:t>blindness </a:t>
            </a:r>
            <a:r>
              <a:rPr lang="en-US" dirty="0" smtClean="0"/>
              <a:t>simulators out there</a:t>
            </a:r>
            <a:endParaRPr lang="en-US" dirty="0"/>
          </a:p>
        </p:txBody>
      </p:sp>
      <p:pic>
        <p:nvPicPr>
          <p:cNvPr id="4" name="Picture 2" descr="Color5-2"/>
          <p:cNvPicPr>
            <a:picLocks noChangeAspect="1" noChangeArrowheads="1"/>
          </p:cNvPicPr>
          <p:nvPr/>
        </p:nvPicPr>
        <p:blipFill>
          <a:blip r:embed="rId2">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6008688" y="1082675"/>
            <a:ext cx="3059112" cy="303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5" descr="Color29"/>
          <p:cNvPicPr>
            <a:picLocks noChangeAspect="1" noChangeArrowheads="1"/>
          </p:cNvPicPr>
          <p:nvPr/>
        </p:nvPicPr>
        <p:blipFill>
          <a:blip r:embed="rId3">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bwMode="auto">
          <a:xfrm>
            <a:off x="3111500" y="1158875"/>
            <a:ext cx="2832100" cy="283210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Color56"/>
          <p:cNvPicPr>
            <a:picLocks noChangeAspect="1" noChangeArrowheads="1"/>
          </p:cNvPicPr>
          <p:nvPr/>
        </p:nvPicPr>
        <p:blipFill>
          <a:blip r:embed="rId4">
            <a:clrChange>
              <a:clrFrom>
                <a:srgbClr val="FEFEFE"/>
              </a:clrFrom>
              <a:clrTo>
                <a:srgbClr val="FEFEFE">
                  <a:alpha val="0"/>
                </a:srgbClr>
              </a:clrTo>
            </a:clrChange>
            <a:extLst>
              <a:ext uri="{28A0092B-C50C-407E-A947-70E740481C1C}">
                <a14:useLocalDpi xmlns:a14="http://schemas.microsoft.com/office/drawing/2010/main" val="0"/>
              </a:ext>
            </a:extLst>
          </a:blip>
          <a:srcRect/>
          <a:stretch>
            <a:fillRect/>
          </a:stretch>
        </p:blipFill>
        <p:spPr bwMode="auto">
          <a:xfrm>
            <a:off x="63500" y="1158875"/>
            <a:ext cx="2832100" cy="283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498785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8146" name="Rectangle 2"/>
          <p:cNvSpPr>
            <a:spLocks noGrp="1"/>
          </p:cNvSpPr>
          <p:nvPr>
            <p:ph type="title"/>
          </p:nvPr>
        </p:nvSpPr>
        <p:spPr/>
        <p:txBody>
          <a:bodyPr/>
          <a:lstStyle/>
          <a:p>
            <a:r>
              <a:rPr lang="en-US" dirty="0" smtClean="0">
                <a:latin typeface="Calibri" panose="020F0502020204030204" pitchFamily="34" charset="0"/>
              </a:rPr>
              <a:t>Color Deficiency Example</a:t>
            </a:r>
          </a:p>
        </p:txBody>
      </p:sp>
      <p:pic>
        <p:nvPicPr>
          <p:cNvPr id="518147" name="Picture 3" descr="3-1"/>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l="385" t="13953" r="19194" b="21649"/>
          <a:stretch>
            <a:fillRect/>
          </a:stretch>
        </p:blipFill>
        <p:spPr>
          <a:xfrm>
            <a:off x="714375" y="1081088"/>
            <a:ext cx="7650163" cy="9448800"/>
          </a:xfrm>
          <a:noFill/>
          <a:ln/>
        </p:spPr>
      </p:pic>
    </p:spTree>
    <p:extLst>
      <p:ext uri="{BB962C8B-B14F-4D97-AF65-F5344CB8AC3E}">
        <p14:creationId xmlns:p14="http://schemas.microsoft.com/office/powerpoint/2010/main" val="1904911085"/>
      </p:ext>
    </p:extLst>
  </p:cSld>
  <p:clrMapOvr>
    <a:masterClrMapping/>
  </p:clrMapOvr>
  <p:transition>
    <p:dissolve/>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9171" name="Rectangle 3"/>
          <p:cNvSpPr>
            <a:spLocks noGrp="1"/>
          </p:cNvSpPr>
          <p:nvPr>
            <p:ph type="title"/>
          </p:nvPr>
        </p:nvSpPr>
        <p:spPr/>
        <p:txBody>
          <a:bodyPr/>
          <a:lstStyle/>
          <a:p>
            <a:r>
              <a:rPr lang="en-US" dirty="0" smtClean="0">
                <a:latin typeface="Calibri" panose="020F0502020204030204" pitchFamily="34" charset="0"/>
              </a:rPr>
              <a:t>Design Tip #4</a:t>
            </a:r>
            <a:br>
              <a:rPr lang="en-US" dirty="0" smtClean="0">
                <a:latin typeface="Calibri" panose="020F0502020204030204" pitchFamily="34" charset="0"/>
              </a:rPr>
            </a:br>
            <a:r>
              <a:rPr lang="en-US" sz="3200" dirty="0" smtClean="0">
                <a:latin typeface="Calibri" panose="020F0502020204030204" pitchFamily="34" charset="0"/>
              </a:rPr>
              <a:t>Don’t Rely Solely on Hue (color deficiencies)</a:t>
            </a:r>
            <a:endParaRPr lang="en-US" dirty="0" smtClean="0">
              <a:latin typeface="Calibri" panose="020F0502020204030204" pitchFamily="34" charset="0"/>
            </a:endParaRPr>
          </a:p>
        </p:txBody>
      </p:sp>
      <p:sp>
        <p:nvSpPr>
          <p:cNvPr id="519172" name="Rectangle 4"/>
          <p:cNvSpPr>
            <a:spLocks noGrp="1"/>
          </p:cNvSpPr>
          <p:nvPr>
            <p:ph type="body" idx="1"/>
          </p:nvPr>
        </p:nvSpPr>
        <p:spPr/>
        <p:txBody>
          <a:bodyPr/>
          <a:lstStyle/>
          <a:p>
            <a:r>
              <a:rPr lang="en-US" dirty="0" smtClean="0">
                <a:latin typeface="Calibri" panose="020F0502020204030204" pitchFamily="34" charset="0"/>
              </a:rPr>
              <a:t>Use mixtures of colors (red / green issues)</a:t>
            </a:r>
          </a:p>
          <a:p>
            <a:r>
              <a:rPr lang="en-US" dirty="0" smtClean="0">
                <a:latin typeface="Calibri" panose="020F0502020204030204" pitchFamily="34" charset="0"/>
              </a:rPr>
              <a:t>Also have contrast in intensity </a:t>
            </a:r>
          </a:p>
          <a:p>
            <a:r>
              <a:rPr lang="en-US" dirty="0" smtClean="0">
                <a:latin typeface="Calibri" panose="020F0502020204030204" pitchFamily="34" charset="0"/>
              </a:rPr>
              <a:t>Consider having redundant cues too</a:t>
            </a:r>
          </a:p>
          <a:p>
            <a:pPr lvl="1"/>
            <a:r>
              <a:rPr lang="en-US" dirty="0" smtClean="0">
                <a:latin typeface="Calibri" panose="020F0502020204030204" pitchFamily="34" charset="0"/>
              </a:rPr>
              <a:t>What redundant cues used for traffic signs?</a:t>
            </a:r>
          </a:p>
        </p:txBody>
      </p:sp>
      <p:pic>
        <p:nvPicPr>
          <p:cNvPr id="519173" name="Picture 5" descr="StopSign58"/>
          <p:cNvPicPr>
            <a:picLocks noChangeAspect="1" noChangeArrowheads="1"/>
          </p:cNvPicPr>
          <p:nvPr/>
        </p:nvPicPr>
        <p:blipFill>
          <a:blip r:embed="rId3">
            <a:extLst>
              <a:ext uri="{28A0092B-C50C-407E-A947-70E740481C1C}">
                <a14:useLocalDpi xmlns:a14="http://schemas.microsoft.com/office/drawing/2010/main" val="0"/>
              </a:ext>
            </a:extLst>
          </a:blip>
          <a:srcRect l="6667" t="3226" r="10001" b="37892"/>
          <a:stretch>
            <a:fillRect/>
          </a:stretch>
        </p:blipFill>
        <p:spPr bwMode="auto">
          <a:xfrm>
            <a:off x="1752600" y="4038600"/>
            <a:ext cx="2574925" cy="2819400"/>
          </a:xfrm>
          <a:prstGeom prst="rect">
            <a:avLst/>
          </a:prstGeom>
          <a:noFill/>
          <a:extLst>
            <a:ext uri="{909E8E84-426E-40DD-AFC4-6F175D3DCCD1}">
              <a14:hiddenFill xmlns:a14="http://schemas.microsoft.com/office/drawing/2010/main">
                <a:solidFill>
                  <a:srgbClr val="FFFFFF"/>
                </a:solidFill>
              </a14:hiddenFill>
            </a:ext>
          </a:extLst>
        </p:spPr>
      </p:pic>
      <p:pic>
        <p:nvPicPr>
          <p:cNvPr id="519174" name="Picture 6" descr="Yield"/>
          <p:cNvPicPr>
            <a:picLocks noChangeAspect="1" noChangeArrowheads="1"/>
          </p:cNvPicPr>
          <p:nvPr/>
        </p:nvPicPr>
        <p:blipFill>
          <a:blip r:embed="rId4">
            <a:extLst>
              <a:ext uri="{28A0092B-C50C-407E-A947-70E740481C1C}">
                <a14:useLocalDpi xmlns:a14="http://schemas.microsoft.com/office/drawing/2010/main" val="0"/>
              </a:ext>
            </a:extLst>
          </a:blip>
          <a:srcRect l="24193" t="20430" r="20969"/>
          <a:stretch>
            <a:fillRect/>
          </a:stretch>
        </p:blipFill>
        <p:spPr bwMode="auto">
          <a:xfrm>
            <a:off x="4572000" y="4038600"/>
            <a:ext cx="2590800" cy="28194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57672418"/>
      </p:ext>
    </p:extLst>
  </p:cSld>
  <p:clrMapOvr>
    <a:masterClrMapping/>
  </p:clrMapOvr>
  <p:transition>
    <p:dissolve/>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Calibri" panose="020F0502020204030204" pitchFamily="34" charset="0"/>
              </a:rPr>
              <a:t>Design Tip #5</a:t>
            </a:r>
            <a:br>
              <a:rPr lang="en-US" dirty="0">
                <a:latin typeface="Calibri" panose="020F0502020204030204" pitchFamily="34" charset="0"/>
              </a:rPr>
            </a:br>
            <a:r>
              <a:rPr lang="en-US" sz="3200" dirty="0">
                <a:latin typeface="Calibri" panose="020F0502020204030204" pitchFamily="34" charset="0"/>
              </a:rPr>
              <a:t>Design your UIs in grayscale first</a:t>
            </a:r>
            <a:br>
              <a:rPr lang="en-US" sz="3200" dirty="0">
                <a:latin typeface="Calibri" panose="020F0502020204030204" pitchFamily="34" charset="0"/>
              </a:rPr>
            </a:br>
            <a:endParaRPr lang="en-US" dirty="0"/>
          </a:p>
        </p:txBody>
      </p:sp>
      <p:sp>
        <p:nvSpPr>
          <p:cNvPr id="3" name="Content Placeholder 2"/>
          <p:cNvSpPr>
            <a:spLocks noGrp="1"/>
          </p:cNvSpPr>
          <p:nvPr>
            <p:ph idx="1"/>
          </p:nvPr>
        </p:nvSpPr>
        <p:spPr/>
        <p:txBody>
          <a:bodyPr/>
          <a:lstStyle/>
          <a:p>
            <a:pPr eaLnBrk="1" hangingPunct="1"/>
            <a:r>
              <a:rPr lang="en-US" dirty="0">
                <a:latin typeface="Calibri" panose="020F0502020204030204" pitchFamily="34" charset="0"/>
              </a:rPr>
              <a:t>Focus on value over hue or saturation</a:t>
            </a:r>
          </a:p>
          <a:p>
            <a:pPr lvl="1" eaLnBrk="1" hangingPunct="1"/>
            <a:r>
              <a:rPr lang="en-US" dirty="0">
                <a:latin typeface="Calibri" panose="020F0502020204030204" pitchFamily="34" charset="0"/>
              </a:rPr>
              <a:t>This will help ensure visibility</a:t>
            </a:r>
          </a:p>
          <a:p>
            <a:pPr eaLnBrk="1" hangingPunct="1"/>
            <a:r>
              <a:rPr lang="en-US" dirty="0">
                <a:latin typeface="Calibri" panose="020F0502020204030204" pitchFamily="34" charset="0"/>
              </a:rPr>
              <a:t>Keep luminance / intensity / value the same from grayscale when moving to color</a:t>
            </a:r>
          </a:p>
          <a:p>
            <a:pPr lvl="1" eaLnBrk="1" hangingPunct="1"/>
            <a:r>
              <a:rPr lang="en-US" dirty="0">
                <a:latin typeface="Calibri" panose="020F0502020204030204" pitchFamily="34" charset="0"/>
              </a:rPr>
              <a:t>Can also do this in reverse</a:t>
            </a:r>
          </a:p>
          <a:p>
            <a:pPr lvl="1" eaLnBrk="1" hangingPunct="1"/>
            <a:r>
              <a:rPr lang="en-US" dirty="0">
                <a:latin typeface="Calibri" panose="020F0502020204030204" pitchFamily="34" charset="0"/>
              </a:rPr>
              <a:t>To evaluate visibility for people with poor vision, convert screenshot of your UI into greyscale</a:t>
            </a:r>
          </a:p>
          <a:p>
            <a:pPr eaLnBrk="1" hangingPunct="1">
              <a:buFont typeface="Arial" pitchFamily="34" charset="0"/>
              <a:buNone/>
            </a:pPr>
            <a:endParaRPr lang="en-US" dirty="0">
              <a:latin typeface="Calibri" panose="020F0502020204030204" pitchFamily="34" charset="0"/>
            </a:endParaRPr>
          </a:p>
          <a:p>
            <a:endParaRPr lang="en-US" dirty="0"/>
          </a:p>
        </p:txBody>
      </p:sp>
    </p:spTree>
    <p:extLst>
      <p:ext uri="{BB962C8B-B14F-4D97-AF65-F5344CB8AC3E}">
        <p14:creationId xmlns:p14="http://schemas.microsoft.com/office/powerpoint/2010/main" val="20662079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learning.linkedin.com/content/dam/me/learning/blog/2016/december/jess-article/Gmail-Interface.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 y="0"/>
            <a:ext cx="1224870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88400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61826" name="Rectangle 2"/>
          <p:cNvSpPr>
            <a:spLocks noGrp="1" noChangeArrowheads="1"/>
          </p:cNvSpPr>
          <p:nvPr>
            <p:ph type="title" idx="4294967295"/>
          </p:nvPr>
        </p:nvSpPr>
        <p:spPr/>
        <p:txBody>
          <a:bodyPr/>
          <a:lstStyle/>
          <a:p>
            <a:pPr eaLnBrk="1" hangingPunct="1"/>
            <a:r>
              <a:rPr lang="en-US" dirty="0" smtClean="0">
                <a:latin typeface="Calibri" panose="020F0502020204030204" pitchFamily="34" charset="0"/>
              </a:rPr>
              <a:t>Why Study Color?</a:t>
            </a:r>
          </a:p>
        </p:txBody>
      </p:sp>
      <p:sp>
        <p:nvSpPr>
          <p:cNvPr id="1111043" name="Rectangle 3"/>
          <p:cNvSpPr>
            <a:spLocks noGrp="1" noChangeArrowheads="1"/>
          </p:cNvSpPr>
          <p:nvPr>
            <p:ph idx="4294967295"/>
          </p:nvPr>
        </p:nvSpPr>
        <p:spPr/>
        <p:txBody>
          <a:bodyPr/>
          <a:lstStyle/>
          <a:p>
            <a:pPr eaLnBrk="1" hangingPunct="1"/>
            <a:r>
              <a:rPr lang="en-US" dirty="0" smtClean="0">
                <a:latin typeface="Calibri" panose="020F0502020204030204" pitchFamily="34" charset="0"/>
              </a:rPr>
              <a:t>Color can be a powerful tool to improve user interfaces by communicating key information</a:t>
            </a:r>
          </a:p>
          <a:p>
            <a:pPr eaLnBrk="1" hangingPunct="1"/>
            <a:r>
              <a:rPr lang="en-US" dirty="0" smtClean="0">
                <a:latin typeface="Calibri" panose="020F0502020204030204" pitchFamily="34" charset="0"/>
              </a:rPr>
              <a:t>Inappropriate use of color can severely reduce the performance of systems we build</a:t>
            </a:r>
          </a:p>
          <a:p>
            <a:pPr eaLnBrk="1" hangingPunct="1"/>
            <a:endParaRPr lang="en-US" dirty="0">
              <a:latin typeface="Calibri" panose="020F0502020204030204" pitchFamily="34" charset="0"/>
            </a:endParaRPr>
          </a:p>
          <a:p>
            <a:pPr eaLnBrk="1" hangingPunct="1"/>
            <a:r>
              <a:rPr lang="en-US" dirty="0" smtClean="0">
                <a:latin typeface="Calibri" panose="020F0502020204030204" pitchFamily="34" charset="0"/>
              </a:rPr>
              <a:t>Note: for visual designers in the room, please feel free to add to discussion</a:t>
            </a:r>
          </a:p>
        </p:txBody>
      </p:sp>
    </p:spTree>
    <p:extLst>
      <p:ext uri="{BB962C8B-B14F-4D97-AF65-F5344CB8AC3E}">
        <p14:creationId xmlns:p14="http://schemas.microsoft.com/office/powerpoint/2010/main" val="2056875743"/>
      </p:ext>
    </p:extLst>
  </p:cSld>
  <p:clrMapOvr>
    <a:masterClrMapping/>
  </p:clrMapOvr>
  <p:transition>
    <p:dissolve/>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https://learning.linkedin.com/content/dam/me/learning/blog/2016/december/jess-article/Gmail-Interface.jpg"/>
          <p:cNvPicPr>
            <a:picLocks noChangeAspect="1" noChangeArrowheads="1"/>
          </p:cNvPicPr>
          <p:nvPr/>
        </p:nvPicPr>
        <p:blipFill>
          <a:blip r:embed="rId2">
            <a:grayscl/>
            <a:extLst>
              <a:ext uri="{28A0092B-C50C-407E-A947-70E740481C1C}">
                <a14:useLocalDpi xmlns:a14="http://schemas.microsoft.com/office/drawing/2010/main" val="0"/>
              </a:ext>
            </a:extLst>
          </a:blip>
          <a:srcRect/>
          <a:stretch>
            <a:fillRect/>
          </a:stretch>
        </p:blipFill>
        <p:spPr bwMode="auto">
          <a:xfrm>
            <a:off x="-22860" y="0"/>
            <a:ext cx="12248707"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948497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Aside: Proper Colors</a:t>
            </a:r>
            <a:endParaRPr lang="en-US" dirty="0"/>
          </a:p>
        </p:txBody>
      </p:sp>
      <p:sp>
        <p:nvSpPr>
          <p:cNvPr id="3" name="Content Placeholder 2"/>
          <p:cNvSpPr>
            <a:spLocks noGrp="1"/>
          </p:cNvSpPr>
          <p:nvPr>
            <p:ph idx="1"/>
          </p:nvPr>
        </p:nvSpPr>
        <p:spPr/>
        <p:txBody>
          <a:bodyPr/>
          <a:lstStyle/>
          <a:p>
            <a:r>
              <a:rPr lang="en-US" dirty="0" smtClean="0"/>
              <a:t>Color calibrators </a:t>
            </a:r>
            <a:br>
              <a:rPr lang="en-US" dirty="0" smtClean="0"/>
            </a:br>
            <a:r>
              <a:rPr lang="en-US" dirty="0" smtClean="0"/>
              <a:t>or colorimeters</a:t>
            </a:r>
          </a:p>
          <a:p>
            <a:endParaRPr lang="en-US" dirty="0" smtClean="0"/>
          </a:p>
          <a:p>
            <a:endParaRPr lang="en-US" sz="4000" dirty="0"/>
          </a:p>
          <a:p>
            <a:r>
              <a:rPr lang="en-US" dirty="0" smtClean="0"/>
              <a:t>Pantone colors for physical things</a:t>
            </a:r>
            <a:endParaRPr lang="en-US" dirty="0"/>
          </a:p>
        </p:txBody>
      </p:sp>
      <p:pic>
        <p:nvPicPr>
          <p:cNvPr id="40962" name="Picture 2" descr="http://spyder.datacolor.com/wp-content/gallery/spyder4pro/spyder4_lifestyle_07.jpg"/>
          <p:cNvPicPr>
            <a:picLocks noChangeAspect="1" noChangeArrowheads="1"/>
          </p:cNvPicPr>
          <p:nvPr/>
        </p:nvPicPr>
        <p:blipFill rotWithShape="1">
          <a:blip r:embed="rId2">
            <a:extLst>
              <a:ext uri="{28A0092B-C50C-407E-A947-70E740481C1C}">
                <a14:useLocalDpi xmlns:a14="http://schemas.microsoft.com/office/drawing/2010/main" val="0"/>
              </a:ext>
            </a:extLst>
          </a:blip>
          <a:srcRect l="8019"/>
          <a:stretch/>
        </p:blipFill>
        <p:spPr bwMode="auto">
          <a:xfrm>
            <a:off x="4069080" y="1181100"/>
            <a:ext cx="3627120" cy="262890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Image result for pantone colors"/>
          <p:cNvPicPr>
            <a:picLocks noChangeAspect="1" noChangeArrowheads="1"/>
          </p:cNvPicPr>
          <p:nvPr/>
        </p:nvPicPr>
        <p:blipFill rotWithShape="1">
          <a:blip r:embed="rId3">
            <a:extLst>
              <a:ext uri="{28A0092B-C50C-407E-A947-70E740481C1C}">
                <a14:useLocalDpi xmlns:a14="http://schemas.microsoft.com/office/drawing/2010/main" val="0"/>
              </a:ext>
            </a:extLst>
          </a:blip>
          <a:srcRect b="50000"/>
          <a:stretch/>
        </p:blipFill>
        <p:spPr bwMode="auto">
          <a:xfrm>
            <a:off x="445720" y="4407955"/>
            <a:ext cx="8241080" cy="23738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2015489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 of Color is Not the Same as Displayed Color</a:t>
            </a:r>
            <a:endParaRPr lang="en-US" dirty="0"/>
          </a:p>
        </p:txBody>
      </p:sp>
      <p:pic>
        <p:nvPicPr>
          <p:cNvPr id="4" name="Picture 2" descr="Image result for color perception illusion"/>
          <p:cNvPicPr>
            <a:picLocks noChangeAspect="1" noChangeArrowheads="1"/>
          </p:cNvPicPr>
          <p:nvPr/>
        </p:nvPicPr>
        <p:blipFill rotWithShape="1">
          <a:blip r:embed="rId2">
            <a:extLst>
              <a:ext uri="{28A0092B-C50C-407E-A947-70E740481C1C}">
                <a14:useLocalDpi xmlns:a14="http://schemas.microsoft.com/office/drawing/2010/main" val="0"/>
              </a:ext>
            </a:extLst>
          </a:blip>
          <a:srcRect l="1667" r="1667"/>
          <a:stretch/>
        </p:blipFill>
        <p:spPr bwMode="auto">
          <a:xfrm>
            <a:off x="1066800" y="1600200"/>
            <a:ext cx="6705600" cy="52026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922539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Perception of Color is Not the Same as Displayed Color</a:t>
            </a:r>
            <a:endParaRPr lang="en-US" dirty="0"/>
          </a:p>
        </p:txBody>
      </p:sp>
      <p:pic>
        <p:nvPicPr>
          <p:cNvPr id="4" name="Picture 2" descr="Image result for color perception illusion"/>
          <p:cNvPicPr>
            <a:picLocks noChangeAspect="1" noChangeArrowheads="1"/>
          </p:cNvPicPr>
          <p:nvPr/>
        </p:nvPicPr>
        <p:blipFill rotWithShape="1">
          <a:blip r:embed="rId2">
            <a:extLst>
              <a:ext uri="{28A0092B-C50C-407E-A947-70E740481C1C}">
                <a14:useLocalDpi xmlns:a14="http://schemas.microsoft.com/office/drawing/2010/main" val="0"/>
              </a:ext>
            </a:extLst>
          </a:blip>
          <a:srcRect l="1667" r="1667"/>
          <a:stretch/>
        </p:blipFill>
        <p:spPr bwMode="auto">
          <a:xfrm>
            <a:off x="1066800" y="1600200"/>
            <a:ext cx="6705600" cy="5202622"/>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p:cNvSpPr/>
          <p:nvPr/>
        </p:nvSpPr>
        <p:spPr>
          <a:xfrm>
            <a:off x="1676400" y="2743200"/>
            <a:ext cx="2590800" cy="3429000"/>
          </a:xfrm>
          <a:prstGeom prst="rect">
            <a:avLst/>
          </a:prstGeom>
          <a:solidFill>
            <a:srgbClr val="E8E428"/>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ectangle 4"/>
          <p:cNvSpPr/>
          <p:nvPr/>
        </p:nvSpPr>
        <p:spPr>
          <a:xfrm>
            <a:off x="4724400" y="2743200"/>
            <a:ext cx="2590800" cy="3429000"/>
          </a:xfrm>
          <a:prstGeom prst="rect">
            <a:avLst/>
          </a:prstGeom>
          <a:solidFill>
            <a:srgbClr val="E8E428"/>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2590800" y="3584290"/>
            <a:ext cx="4572000" cy="682909"/>
          </a:xfrm>
          <a:prstGeom prst="rect">
            <a:avLst/>
          </a:prstGeom>
          <a:solidFill>
            <a:srgbClr val="E8E428"/>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5196001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Some Questions For Class</a:t>
            </a:r>
            <a:endParaRPr lang="en-US" dirty="0"/>
          </a:p>
        </p:txBody>
      </p:sp>
      <p:sp>
        <p:nvSpPr>
          <p:cNvPr id="3" name="Content Placeholder 2"/>
          <p:cNvSpPr>
            <a:spLocks noGrp="1"/>
          </p:cNvSpPr>
          <p:nvPr>
            <p:ph idx="1"/>
          </p:nvPr>
        </p:nvSpPr>
        <p:spPr/>
        <p:txBody>
          <a:bodyPr/>
          <a:lstStyle/>
          <a:p>
            <a:r>
              <a:rPr lang="en-US" dirty="0" smtClean="0"/>
              <a:t>In Java, CSS, and other GUI programming, </a:t>
            </a:r>
            <a:br>
              <a:rPr lang="en-US" dirty="0" smtClean="0"/>
            </a:br>
            <a:r>
              <a:rPr lang="en-US" dirty="0" smtClean="0"/>
              <a:t>color is 24 bit (+ 8 bits for alpha transparency)</a:t>
            </a:r>
          </a:p>
          <a:p>
            <a:pPr lvl="1"/>
            <a:r>
              <a:rPr lang="en-US" dirty="0" smtClean="0"/>
              <a:t>So 8 bits for each of red, green, blue</a:t>
            </a:r>
          </a:p>
          <a:p>
            <a:pPr lvl="1"/>
            <a:r>
              <a:rPr lang="en-US" dirty="0" smtClean="0"/>
              <a:t>Why not more bits?</a:t>
            </a:r>
          </a:p>
          <a:p>
            <a:pPr lvl="1"/>
            <a:r>
              <a:rPr lang="en-US" dirty="0" smtClean="0"/>
              <a:t>Why not 64 bit color?</a:t>
            </a:r>
            <a:endParaRPr lang="en-US" dirty="0"/>
          </a:p>
        </p:txBody>
      </p:sp>
      <p:pic>
        <p:nvPicPr>
          <p:cNvPr id="5" name="Picture 4" descr="dreamweaver-color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55402" y="3124200"/>
            <a:ext cx="4436198" cy="304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0532952"/>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Human Physiology Drives Design</a:t>
            </a:r>
            <a:endParaRPr lang="en-US" dirty="0"/>
          </a:p>
        </p:txBody>
      </p:sp>
      <p:sp>
        <p:nvSpPr>
          <p:cNvPr id="3" name="Content Placeholder 2"/>
          <p:cNvSpPr>
            <a:spLocks noGrp="1"/>
          </p:cNvSpPr>
          <p:nvPr>
            <p:ph idx="1"/>
          </p:nvPr>
        </p:nvSpPr>
        <p:spPr/>
        <p:txBody>
          <a:bodyPr/>
          <a:lstStyle/>
          <a:p>
            <a:r>
              <a:rPr lang="en-US" dirty="0" smtClean="0"/>
              <a:t>Visuals</a:t>
            </a:r>
          </a:p>
          <a:p>
            <a:pPr lvl="1"/>
            <a:r>
              <a:rPr lang="en-US" dirty="0" smtClean="0"/>
              <a:t>Number of colors</a:t>
            </a:r>
          </a:p>
          <a:p>
            <a:pPr lvl="1"/>
            <a:r>
              <a:rPr lang="en-US" dirty="0" smtClean="0"/>
              <a:t>Pixel size (retina displays)</a:t>
            </a:r>
          </a:p>
          <a:p>
            <a:r>
              <a:rPr lang="en-US" dirty="0" smtClean="0"/>
              <a:t>Audio</a:t>
            </a:r>
          </a:p>
          <a:p>
            <a:pPr lvl="1"/>
            <a:r>
              <a:rPr lang="en-US" dirty="0" smtClean="0"/>
              <a:t>20 – 20,000 Hz</a:t>
            </a:r>
          </a:p>
          <a:p>
            <a:pPr lvl="1"/>
            <a:r>
              <a:rPr lang="en-US" dirty="0" smtClean="0"/>
              <a:t>Telephone 4 kHz</a:t>
            </a:r>
          </a:p>
          <a:p>
            <a:r>
              <a:rPr lang="en-US" dirty="0" smtClean="0"/>
              <a:t>Cursor</a:t>
            </a:r>
          </a:p>
          <a:p>
            <a:pPr lvl="1"/>
            <a:r>
              <a:rPr lang="en-US" dirty="0" smtClean="0"/>
              <a:t>Mouse or finger</a:t>
            </a:r>
          </a:p>
          <a:p>
            <a:pPr lvl="1"/>
            <a:r>
              <a:rPr lang="en-US" dirty="0" smtClean="0"/>
              <a:t>Vs neck or foot</a:t>
            </a:r>
          </a:p>
          <a:p>
            <a:endParaRPr lang="en-US" dirty="0"/>
          </a:p>
        </p:txBody>
      </p:sp>
      <p:pic>
        <p:nvPicPr>
          <p:cNvPr id="686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657600" y="3417888"/>
            <a:ext cx="5410200" cy="28325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69222333"/>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Interesting Color Factoids</a:t>
            </a:r>
            <a:endParaRPr lang="en-US" dirty="0"/>
          </a:p>
        </p:txBody>
      </p:sp>
      <p:sp>
        <p:nvSpPr>
          <p:cNvPr id="3" name="Content Placeholder 2"/>
          <p:cNvSpPr>
            <a:spLocks noGrp="1"/>
          </p:cNvSpPr>
          <p:nvPr>
            <p:ph idx="1"/>
          </p:nvPr>
        </p:nvSpPr>
        <p:spPr/>
        <p:txBody>
          <a:bodyPr/>
          <a:lstStyle/>
          <a:p>
            <a:r>
              <a:rPr lang="en-US" dirty="0" smtClean="0"/>
              <a:t>Some women have a fourth type of cone</a:t>
            </a:r>
          </a:p>
          <a:p>
            <a:pPr lvl="1"/>
            <a:r>
              <a:rPr lang="en-US" dirty="0" smtClean="0"/>
              <a:t>Estimates are ~12% women</a:t>
            </a:r>
          </a:p>
          <a:p>
            <a:pPr lvl="1"/>
            <a:r>
              <a:rPr lang="en-US" dirty="0" smtClean="0"/>
              <a:t>Some </a:t>
            </a:r>
            <a:r>
              <a:rPr lang="en-US" dirty="0" err="1" smtClean="0"/>
              <a:t>ofyou</a:t>
            </a:r>
            <a:r>
              <a:rPr lang="en-US" dirty="0" smtClean="0"/>
              <a:t> may be able to see more colors than ordinary humans</a:t>
            </a:r>
          </a:p>
          <a:p>
            <a:pPr lvl="1"/>
            <a:endParaRPr lang="en-US" dirty="0"/>
          </a:p>
          <a:p>
            <a:r>
              <a:rPr lang="en-US" dirty="0" smtClean="0"/>
              <a:t>In old days, used to only have 8-bit color (instead of 24-bit RGB + 8-bit alpha today)</a:t>
            </a:r>
          </a:p>
          <a:p>
            <a:pPr lvl="1"/>
            <a:r>
              <a:rPr lang="en-US" dirty="0" smtClean="0"/>
              <a:t>Had 3 bits for red, 3 for green, 2 for blue</a:t>
            </a:r>
          </a:p>
          <a:p>
            <a:pPr lvl="1"/>
            <a:r>
              <a:rPr lang="en-US" dirty="0" smtClean="0"/>
              <a:t>Again b/c human eye less sensitive to blue</a:t>
            </a:r>
            <a:endParaRPr lang="en-US" dirty="0"/>
          </a:p>
        </p:txBody>
      </p:sp>
    </p:spTree>
    <p:extLst>
      <p:ext uri="{BB962C8B-B14F-4D97-AF65-F5344CB8AC3E}">
        <p14:creationId xmlns:p14="http://schemas.microsoft.com/office/powerpoint/2010/main" val="361484728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4530" name="Rectangle 2"/>
          <p:cNvSpPr>
            <a:spLocks noGrp="1" noChangeArrowheads="1"/>
          </p:cNvSpPr>
          <p:nvPr>
            <p:ph type="title" idx="4294967295"/>
          </p:nvPr>
        </p:nvSpPr>
        <p:spPr/>
        <p:txBody>
          <a:bodyPr/>
          <a:lstStyle/>
          <a:p>
            <a:pPr eaLnBrk="1" hangingPunct="1"/>
            <a:r>
              <a:rPr lang="en-US" dirty="0" smtClean="0">
                <a:latin typeface="Calibri" panose="020F0502020204030204" pitchFamily="34" charset="0"/>
              </a:rPr>
              <a:t>Design Tips</a:t>
            </a:r>
          </a:p>
        </p:txBody>
      </p:sp>
      <p:pic>
        <p:nvPicPr>
          <p:cNvPr id="534535"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75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133881271"/>
      </p:ext>
    </p:extLst>
  </p:cSld>
  <p:clrMapOvr>
    <a:masterClrMapping/>
  </p:clrMapOvr>
  <p:transition>
    <p:dissolv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Material Design Color Tool</a:t>
            </a:r>
            <a:endParaRPr lang="en-US" dirty="0"/>
          </a:p>
        </p:txBody>
      </p:sp>
      <p:sp>
        <p:nvSpPr>
          <p:cNvPr id="3" name="Content Placeholder 2"/>
          <p:cNvSpPr>
            <a:spLocks noGrp="1"/>
          </p:cNvSpPr>
          <p:nvPr>
            <p:ph idx="1"/>
          </p:nvPr>
        </p:nvSpPr>
        <p:spPr>
          <a:xfrm>
            <a:off x="609600" y="1371600"/>
            <a:ext cx="8077200" cy="4525963"/>
          </a:xfrm>
        </p:spPr>
        <p:txBody>
          <a:bodyPr/>
          <a:lstStyle/>
          <a:p>
            <a:pPr marL="0" indent="0">
              <a:buNone/>
            </a:pPr>
            <a:r>
              <a:rPr lang="en-US" dirty="0">
                <a:hlinkClick r:id="rId3"/>
              </a:rPr>
              <a:t>https://material.io/color</a:t>
            </a:r>
            <a:r>
              <a:rPr lang="en-US" dirty="0" smtClean="0">
                <a:hlinkClick r:id="rId3"/>
              </a:rPr>
              <a:t>/</a:t>
            </a:r>
            <a:r>
              <a:rPr lang="en-US" dirty="0"/>
              <a:t> </a:t>
            </a:r>
          </a:p>
        </p:txBody>
      </p:sp>
      <p:pic>
        <p:nvPicPr>
          <p:cNvPr id="3074"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905000"/>
            <a:ext cx="9167729"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7515937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Recap of Design Tips</a:t>
            </a:r>
            <a:endParaRPr lang="en-US" dirty="0"/>
          </a:p>
        </p:txBody>
      </p:sp>
      <p:sp>
        <p:nvSpPr>
          <p:cNvPr id="3" name="Content Placeholder 2"/>
          <p:cNvSpPr>
            <a:spLocks noGrp="1"/>
          </p:cNvSpPr>
          <p:nvPr>
            <p:ph idx="1"/>
          </p:nvPr>
        </p:nvSpPr>
        <p:spPr/>
        <p:txBody>
          <a:bodyPr/>
          <a:lstStyle/>
          <a:p>
            <a:r>
              <a:rPr lang="en-US" dirty="0">
                <a:latin typeface="Calibri" panose="020F0502020204030204" pitchFamily="34" charset="0"/>
              </a:rPr>
              <a:t>Don’t </a:t>
            </a:r>
            <a:r>
              <a:rPr lang="en-US" dirty="0" smtClean="0">
                <a:latin typeface="Calibri" panose="020F0502020204030204" pitchFamily="34" charset="0"/>
              </a:rPr>
              <a:t>rely </a:t>
            </a:r>
            <a:r>
              <a:rPr lang="en-US" dirty="0">
                <a:latin typeface="Calibri" panose="020F0502020204030204" pitchFamily="34" charset="0"/>
              </a:rPr>
              <a:t>on </a:t>
            </a:r>
            <a:r>
              <a:rPr lang="en-US" dirty="0" smtClean="0">
                <a:latin typeface="Calibri" panose="020F0502020204030204" pitchFamily="34" charset="0"/>
              </a:rPr>
              <a:t>blue </a:t>
            </a:r>
            <a:r>
              <a:rPr lang="en-US" dirty="0">
                <a:latin typeface="Calibri" panose="020F0502020204030204" pitchFamily="34" charset="0"/>
              </a:rPr>
              <a:t>for </a:t>
            </a:r>
            <a:r>
              <a:rPr lang="en-US" dirty="0" smtClean="0">
                <a:latin typeface="Calibri" panose="020F0502020204030204" pitchFamily="34" charset="0"/>
              </a:rPr>
              <a:t>small objects</a:t>
            </a:r>
          </a:p>
          <a:p>
            <a:r>
              <a:rPr lang="en-US" dirty="0">
                <a:latin typeface="Calibri" panose="020F0502020204030204" pitchFamily="34" charset="0"/>
              </a:rPr>
              <a:t>Don’t </a:t>
            </a:r>
            <a:r>
              <a:rPr lang="en-US" dirty="0" smtClean="0">
                <a:latin typeface="Calibri" panose="020F0502020204030204" pitchFamily="34" charset="0"/>
              </a:rPr>
              <a:t>rely </a:t>
            </a:r>
            <a:r>
              <a:rPr lang="en-US" dirty="0">
                <a:latin typeface="Calibri" panose="020F0502020204030204" pitchFamily="34" charset="0"/>
              </a:rPr>
              <a:t>on </a:t>
            </a:r>
            <a:r>
              <a:rPr lang="en-US" dirty="0" smtClean="0">
                <a:latin typeface="Calibri" panose="020F0502020204030204" pitchFamily="34" charset="0"/>
              </a:rPr>
              <a:t>blue </a:t>
            </a:r>
            <a:r>
              <a:rPr lang="en-US" dirty="0">
                <a:latin typeface="Calibri" panose="020F0502020204030204" pitchFamily="34" charset="0"/>
              </a:rPr>
              <a:t>for </a:t>
            </a:r>
            <a:r>
              <a:rPr lang="en-US" dirty="0" smtClean="0">
                <a:latin typeface="Calibri" panose="020F0502020204030204" pitchFamily="34" charset="0"/>
              </a:rPr>
              <a:t>older users</a:t>
            </a:r>
          </a:p>
          <a:p>
            <a:r>
              <a:rPr lang="en-US" dirty="0">
                <a:latin typeface="Calibri" panose="020F0502020204030204" pitchFamily="34" charset="0"/>
              </a:rPr>
              <a:t>Minimize </a:t>
            </a:r>
            <a:r>
              <a:rPr lang="en-US" dirty="0" smtClean="0">
                <a:latin typeface="Calibri" panose="020F0502020204030204" pitchFamily="34" charset="0"/>
              </a:rPr>
              <a:t>use of saturated colors</a:t>
            </a:r>
          </a:p>
          <a:p>
            <a:r>
              <a:rPr lang="en-US" dirty="0">
                <a:latin typeface="Calibri" panose="020F0502020204030204" pitchFamily="34" charset="0"/>
              </a:rPr>
              <a:t>Don’t </a:t>
            </a:r>
            <a:r>
              <a:rPr lang="en-US" dirty="0" smtClean="0">
                <a:latin typeface="Calibri" panose="020F0502020204030204" pitchFamily="34" charset="0"/>
              </a:rPr>
              <a:t>rely solely </a:t>
            </a:r>
            <a:r>
              <a:rPr lang="en-US" dirty="0">
                <a:latin typeface="Calibri" panose="020F0502020204030204" pitchFamily="34" charset="0"/>
              </a:rPr>
              <a:t>on </a:t>
            </a:r>
            <a:r>
              <a:rPr lang="en-US" dirty="0" smtClean="0">
                <a:latin typeface="Calibri" panose="020F0502020204030204" pitchFamily="34" charset="0"/>
              </a:rPr>
              <a:t>hue </a:t>
            </a:r>
            <a:r>
              <a:rPr lang="en-US" dirty="0">
                <a:latin typeface="Calibri" panose="020F0502020204030204" pitchFamily="34" charset="0"/>
              </a:rPr>
              <a:t>(color deficiencies</a:t>
            </a:r>
            <a:r>
              <a:rPr lang="en-US" dirty="0" smtClean="0">
                <a:latin typeface="Calibri" panose="020F0502020204030204" pitchFamily="34" charset="0"/>
              </a:rPr>
              <a:t>)</a:t>
            </a:r>
          </a:p>
          <a:p>
            <a:r>
              <a:rPr lang="en-US" dirty="0">
                <a:latin typeface="Calibri" panose="020F0502020204030204" pitchFamily="34" charset="0"/>
              </a:rPr>
              <a:t>Design your UIs in grayscale first</a:t>
            </a:r>
            <a:br>
              <a:rPr lang="en-US" dirty="0">
                <a:latin typeface="Calibri" panose="020F0502020204030204" pitchFamily="34" charset="0"/>
              </a:rPr>
            </a:br>
            <a:endParaRPr lang="en-US" dirty="0"/>
          </a:p>
        </p:txBody>
      </p:sp>
    </p:spTree>
    <p:extLst>
      <p:ext uri="{BB962C8B-B14F-4D97-AF65-F5344CB8AC3E}">
        <p14:creationId xmlns:p14="http://schemas.microsoft.com/office/powerpoint/2010/main" val="318757153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8458200" cy="1143000"/>
          </a:xfrm>
        </p:spPr>
        <p:txBody>
          <a:bodyPr/>
          <a:lstStyle/>
          <a:p>
            <a:r>
              <a:rPr lang="en-US" dirty="0" smtClean="0"/>
              <a:t>Pop Quiz: What does this image show?</a:t>
            </a:r>
            <a:endParaRPr lang="en-US" sz="3600"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endParaRPr lang="en-US" dirty="0"/>
          </a:p>
        </p:txBody>
      </p:sp>
      <p:pic>
        <p:nvPicPr>
          <p:cNvPr id="4" name="Picture 2" descr="http://www.research.ibm.com/people/l/lloydt/color/figure1.jpg"/>
          <p:cNvPicPr>
            <a:picLocks noChangeAspect="1" noChangeArrowheads="1"/>
          </p:cNvPicPr>
          <p:nvPr/>
        </p:nvPicPr>
        <p:blipFill rotWithShape="1">
          <a:blip r:embed="rId3">
            <a:extLst>
              <a:ext uri="{28A0092B-C50C-407E-A947-70E740481C1C}">
                <a14:useLocalDpi xmlns:a14="http://schemas.microsoft.com/office/drawing/2010/main" val="0"/>
              </a:ext>
            </a:extLst>
          </a:blip>
          <a:srcRect r="50000"/>
          <a:stretch/>
        </p:blipFill>
        <p:spPr bwMode="auto">
          <a:xfrm>
            <a:off x="-576263" y="1447800"/>
            <a:ext cx="4860131"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746375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8914" name="Rectangle 2"/>
          <p:cNvSpPr>
            <a:spLocks noGrp="1"/>
          </p:cNvSpPr>
          <p:nvPr>
            <p:ph type="title" idx="4294967295"/>
          </p:nvPr>
        </p:nvSpPr>
        <p:spPr>
          <a:xfrm>
            <a:off x="609600" y="274638"/>
            <a:ext cx="8077200" cy="868362"/>
          </a:xfrm>
          <a:noFill/>
          <a:extLst>
            <a:ext uri="{AF507438-7753-43E0-B8FC-AC1667EBCBE1}">
              <a14:hiddenEffects xmlns:a14="http://schemas.microsoft.com/office/drawing/2010/main">
                <a:effectLst>
                  <a:outerShdw dist="35921" dir="2700000" algn="ctr" rotWithShape="0">
                    <a:srgbClr val="808080"/>
                  </a:outerShdw>
                </a:effectLst>
              </a14:hiddenEffects>
            </a:ext>
          </a:extLst>
        </p:spPr>
        <p:txBody>
          <a:bodyPr lIns="92075" tIns="46038" rIns="92075" bIns="46038" anchor="ctr"/>
          <a:lstStyle/>
          <a:p>
            <a:r>
              <a:rPr lang="en-US" dirty="0" smtClean="0">
                <a:latin typeface="Calibri" panose="020F0502020204030204" pitchFamily="34" charset="0"/>
              </a:rPr>
              <a:t>What’s Wrong Here?</a:t>
            </a:r>
          </a:p>
        </p:txBody>
      </p:sp>
      <p:sp>
        <p:nvSpPr>
          <p:cNvPr id="38915" name="Rectangle 17"/>
          <p:cNvSpPr>
            <a:spLocks noGrp="1"/>
          </p:cNvSpPr>
          <p:nvPr>
            <p:ph type="body" idx="4294967295"/>
          </p:nvPr>
        </p:nvSpPr>
        <p:spPr>
          <a:xfrm>
            <a:off x="457200" y="1557338"/>
            <a:ext cx="8458200" cy="4538662"/>
          </a:xfrm>
        </p:spPr>
        <p:txBody>
          <a:bodyPr/>
          <a:lstStyle/>
          <a:p>
            <a:endParaRPr lang="en-US" sz="2800" dirty="0" smtClean="0">
              <a:latin typeface="Calibri" panose="020F0502020204030204" pitchFamily="34" charset="0"/>
            </a:endParaRPr>
          </a:p>
        </p:txBody>
      </p:sp>
      <p:pic>
        <p:nvPicPr>
          <p:cNvPr id="142339"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990600"/>
            <a:ext cx="9144000" cy="6096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76747231"/>
      </p:ext>
    </p:extLst>
  </p:cSld>
  <p:clrMapOvr>
    <a:masterClrMapping/>
  </p:clrMapOvr>
  <p:transition>
    <p:strips/>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154" name="Rectangle 2"/>
          <p:cNvSpPr>
            <a:spLocks noGrp="1"/>
          </p:cNvSpPr>
          <p:nvPr>
            <p:ph type="title"/>
          </p:nvPr>
        </p:nvSpPr>
        <p:spPr/>
        <p:txBody>
          <a:bodyPr/>
          <a:lstStyle/>
          <a:p>
            <a:r>
              <a:rPr lang="en-US" dirty="0" smtClean="0">
                <a:latin typeface="Calibri" panose="020F0502020204030204" pitchFamily="34" charset="0"/>
              </a:rPr>
              <a:t>Silliest Video You Will See All Week</a:t>
            </a:r>
          </a:p>
        </p:txBody>
      </p:sp>
      <p:sp>
        <p:nvSpPr>
          <p:cNvPr id="433155" name="Rectangle 3"/>
          <p:cNvSpPr>
            <a:spLocks noGrp="1"/>
          </p:cNvSpPr>
          <p:nvPr>
            <p:ph type="body" idx="1"/>
          </p:nvPr>
        </p:nvSpPr>
        <p:spPr>
          <a:xfrm>
            <a:off x="609600" y="1600200"/>
            <a:ext cx="8382000" cy="4525963"/>
          </a:xfrm>
        </p:spPr>
        <p:txBody>
          <a:bodyPr/>
          <a:lstStyle/>
          <a:p>
            <a:pPr lvl="1"/>
            <a:endParaRPr lang="en-US" sz="2200" dirty="0" smtClean="0">
              <a:latin typeface="Calibri" panose="020F0502020204030204" pitchFamily="34" charset="0"/>
            </a:endParaRPr>
          </a:p>
          <a:p>
            <a:pPr lvl="1"/>
            <a:endParaRPr lang="en-US" sz="2200" dirty="0" smtClean="0">
              <a:latin typeface="Calibri" panose="020F0502020204030204" pitchFamily="34" charset="0"/>
            </a:endParaRPr>
          </a:p>
          <a:p>
            <a:pPr lvl="1"/>
            <a:endParaRPr lang="en-US" sz="2200" dirty="0" smtClean="0">
              <a:latin typeface="Calibri" panose="020F0502020204030204" pitchFamily="34" charset="0"/>
            </a:endParaRPr>
          </a:p>
          <a:p>
            <a:pPr lvl="1"/>
            <a:endParaRPr lang="en-US" sz="2200" dirty="0" smtClean="0">
              <a:latin typeface="Calibri" panose="020F0502020204030204" pitchFamily="34" charset="0"/>
            </a:endParaRPr>
          </a:p>
          <a:p>
            <a:pPr lvl="1"/>
            <a:endParaRPr lang="en-US" sz="2200" dirty="0" smtClean="0">
              <a:latin typeface="Calibri" panose="020F0502020204030204" pitchFamily="34" charset="0"/>
            </a:endParaRPr>
          </a:p>
          <a:p>
            <a:pPr lvl="1"/>
            <a:endParaRPr lang="en-US" sz="2200" dirty="0" smtClean="0">
              <a:latin typeface="Calibri" panose="020F0502020204030204" pitchFamily="34" charset="0"/>
            </a:endParaRPr>
          </a:p>
          <a:p>
            <a:pPr lvl="1"/>
            <a:endParaRPr lang="en-US" sz="2200" dirty="0" smtClean="0">
              <a:latin typeface="Calibri" panose="020F0502020204030204" pitchFamily="34" charset="0"/>
            </a:endParaRPr>
          </a:p>
          <a:p>
            <a:pPr lvl="1"/>
            <a:endParaRPr lang="en-US" sz="2200" dirty="0" smtClean="0">
              <a:latin typeface="Calibri" panose="020F0502020204030204" pitchFamily="34" charset="0"/>
            </a:endParaRPr>
          </a:p>
          <a:p>
            <a:pPr lvl="1"/>
            <a:endParaRPr lang="en-US" sz="2200" dirty="0" smtClean="0">
              <a:latin typeface="Calibri" panose="020F0502020204030204" pitchFamily="34" charset="0"/>
            </a:endParaRPr>
          </a:p>
          <a:p>
            <a:pPr lvl="1"/>
            <a:endParaRPr lang="en-US" sz="2200" dirty="0" smtClean="0">
              <a:latin typeface="Calibri" panose="020F0502020204030204" pitchFamily="34" charset="0"/>
            </a:endParaRPr>
          </a:p>
          <a:p>
            <a:pPr marL="457200" lvl="1" indent="0">
              <a:buNone/>
            </a:pPr>
            <a:r>
              <a:rPr lang="en-US" sz="2200" dirty="0" smtClean="0">
                <a:latin typeface="Calibri" panose="020F0502020204030204" pitchFamily="34" charset="0"/>
              </a:rPr>
              <a:t>    		</a:t>
            </a:r>
            <a:r>
              <a:rPr lang="en-US" sz="2200" dirty="0" smtClean="0">
                <a:latin typeface="Calibri" panose="020F0502020204030204" pitchFamily="34" charset="0"/>
                <a:hlinkClick r:id="rId3"/>
              </a:rPr>
              <a:t>http://www.youtube.com/watch?v=pPKymEC_Hss</a:t>
            </a:r>
            <a:r>
              <a:rPr lang="en-US" sz="2200" dirty="0" smtClean="0">
                <a:latin typeface="Calibri" panose="020F0502020204030204" pitchFamily="34" charset="0"/>
              </a:rPr>
              <a:t> </a:t>
            </a:r>
          </a:p>
        </p:txBody>
      </p:sp>
      <p:pic>
        <p:nvPicPr>
          <p:cNvPr id="433156" name="Picture 4" descr="birdman-coffe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76600" y="1095375"/>
            <a:ext cx="5791200" cy="4314825"/>
          </a:xfrm>
          <a:prstGeom prst="rect">
            <a:avLst/>
          </a:prstGeom>
          <a:noFill/>
          <a:extLst>
            <a:ext uri="{909E8E84-426E-40DD-AFC4-6F175D3DCCD1}">
              <a14:hiddenFill xmlns:a14="http://schemas.microsoft.com/office/drawing/2010/main">
                <a:solidFill>
                  <a:srgbClr val="FFFFFF"/>
                </a:solidFill>
              </a14:hiddenFill>
            </a:ext>
          </a:extLst>
        </p:spPr>
      </p:pic>
      <p:pic>
        <p:nvPicPr>
          <p:cNvPr id="433158" name="Picture 6" descr="harvey_birdman_wii"/>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0" y="1095375"/>
            <a:ext cx="3208338" cy="4314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8486646"/>
      </p:ext>
    </p:extLst>
  </p:cSld>
  <p:clrMapOvr>
    <a:masterClrMapping/>
  </p:clrMapOvr>
  <p:transition>
    <p:dissolv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Prevent These Problems?</a:t>
            </a:r>
            <a:endParaRPr lang="en-US" dirty="0"/>
          </a:p>
        </p:txBody>
      </p:sp>
      <p:sp>
        <p:nvSpPr>
          <p:cNvPr id="3" name="Content Placeholder 2"/>
          <p:cNvSpPr>
            <a:spLocks noGrp="1"/>
          </p:cNvSpPr>
          <p:nvPr>
            <p:ph idx="1"/>
          </p:nvPr>
        </p:nvSpPr>
        <p:spPr>
          <a:xfrm>
            <a:off x="609599" y="1600200"/>
            <a:ext cx="4762501" cy="4525963"/>
          </a:xfrm>
        </p:spPr>
        <p:txBody>
          <a:bodyPr/>
          <a:lstStyle/>
          <a:p>
            <a:endParaRPr lang="en-US" dirty="0"/>
          </a:p>
        </p:txBody>
      </p:sp>
      <p:pic>
        <p:nvPicPr>
          <p:cNvPr id="4" name="Picture 4" descr="birdman-coffe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72101" y="1049338"/>
            <a:ext cx="3657600" cy="27257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3"/>
          <p:cNvPicPr>
            <a:picLocks noChangeAspect="1" noChangeArrowheads="1"/>
          </p:cNvPicPr>
          <p:nvPr/>
        </p:nvPicPr>
        <p:blipFill rotWithShape="1">
          <a:blip r:embed="rId4">
            <a:extLst>
              <a:ext uri="{28A0092B-C50C-407E-A947-70E740481C1C}">
                <a14:useLocalDpi xmlns:a14="http://schemas.microsoft.com/office/drawing/2010/main" val="0"/>
              </a:ext>
            </a:extLst>
          </a:blip>
          <a:srcRect l="15422"/>
          <a:stretch/>
        </p:blipFill>
        <p:spPr bwMode="auto">
          <a:xfrm>
            <a:off x="5372101" y="3868738"/>
            <a:ext cx="3695699" cy="29130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788040543"/>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533400" y="1402398"/>
            <a:ext cx="7620000" cy="959802"/>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
        <p:nvSpPr>
          <p:cNvPr id="437250" name="Rectangle 2"/>
          <p:cNvSpPr>
            <a:spLocks noGrp="1"/>
          </p:cNvSpPr>
          <p:nvPr>
            <p:ph type="title"/>
          </p:nvPr>
        </p:nvSpPr>
        <p:spPr/>
        <p:txBody>
          <a:bodyPr/>
          <a:lstStyle/>
          <a:p>
            <a:r>
              <a:rPr lang="en-US" dirty="0" err="1" smtClean="0">
                <a:latin typeface="Calibri" panose="020F0502020204030204" pitchFamily="34" charset="0"/>
              </a:rPr>
              <a:t>Fitts</a:t>
            </a:r>
            <a:r>
              <a:rPr lang="en-US" dirty="0" smtClean="0">
                <a:latin typeface="Calibri" panose="020F0502020204030204" pitchFamily="34" charset="0"/>
              </a:rPr>
              <a:t>’ Law</a:t>
            </a:r>
          </a:p>
        </p:txBody>
      </p:sp>
      <p:sp>
        <p:nvSpPr>
          <p:cNvPr id="437251" name="Rectangle 3"/>
          <p:cNvSpPr>
            <a:spLocks noGrp="1"/>
          </p:cNvSpPr>
          <p:nvPr>
            <p:ph type="body" idx="1"/>
          </p:nvPr>
        </p:nvSpPr>
        <p:spPr>
          <a:xfrm>
            <a:off x="609600" y="1371600"/>
            <a:ext cx="8077200" cy="4525963"/>
          </a:xfrm>
        </p:spPr>
        <p:txBody>
          <a:bodyPr/>
          <a:lstStyle/>
          <a:p>
            <a:r>
              <a:rPr lang="en-US" sz="2800" dirty="0" smtClean="0">
                <a:latin typeface="Calibri" panose="020F0502020204030204" pitchFamily="34" charset="0"/>
              </a:rPr>
              <a:t>Intuitively, things that are closer and/or bigger </a:t>
            </a:r>
            <a:br>
              <a:rPr lang="en-US" sz="2800" dirty="0" smtClean="0">
                <a:latin typeface="Calibri" panose="020F0502020204030204" pitchFamily="34" charset="0"/>
              </a:rPr>
            </a:br>
            <a:r>
              <a:rPr lang="en-US" sz="2800" dirty="0" smtClean="0">
                <a:latin typeface="Calibri" panose="020F0502020204030204" pitchFamily="34" charset="0"/>
              </a:rPr>
              <a:t>are faster and easier to hit (and vice versa)</a:t>
            </a:r>
          </a:p>
          <a:p>
            <a:r>
              <a:rPr lang="en-US" sz="2800" dirty="0" smtClean="0">
                <a:latin typeface="Calibri" panose="020F0502020204030204" pitchFamily="34" charset="0"/>
              </a:rPr>
              <a:t>Ex. Windows menus vs. Mac menus</a:t>
            </a:r>
          </a:p>
          <a:p>
            <a:pPr lvl="1"/>
            <a:r>
              <a:rPr lang="en-US" sz="2400" dirty="0" smtClean="0">
                <a:latin typeface="Calibri" panose="020F0502020204030204" pitchFamily="34" charset="0"/>
              </a:rPr>
              <a:t>Note different placing, what effect is there?</a:t>
            </a:r>
          </a:p>
        </p:txBody>
      </p:sp>
      <p:pic>
        <p:nvPicPr>
          <p:cNvPr id="437252" name="Picture 4" descr="First run in Mac OS X Panther"/>
          <p:cNvPicPr>
            <a:picLocks noChangeAspect="1" noChangeArrowheads="1"/>
          </p:cNvPicPr>
          <p:nvPr/>
        </p:nvPicPr>
        <p:blipFill>
          <a:blip r:embed="rId3">
            <a:extLst>
              <a:ext uri="{28A0092B-C50C-407E-A947-70E740481C1C}">
                <a14:useLocalDpi xmlns:a14="http://schemas.microsoft.com/office/drawing/2010/main" val="0"/>
              </a:ext>
            </a:extLst>
          </a:blip>
          <a:srcRect r="47978" b="47978"/>
          <a:stretch>
            <a:fillRect/>
          </a:stretch>
        </p:blipFill>
        <p:spPr bwMode="auto">
          <a:xfrm>
            <a:off x="4648200" y="3543300"/>
            <a:ext cx="4419600" cy="3314700"/>
          </a:xfrm>
          <a:prstGeom prst="rect">
            <a:avLst/>
          </a:prstGeom>
          <a:noFill/>
          <a:extLst>
            <a:ext uri="{909E8E84-426E-40DD-AFC4-6F175D3DCCD1}">
              <a14:hiddenFill xmlns:a14="http://schemas.microsoft.com/office/drawing/2010/main">
                <a:solidFill>
                  <a:srgbClr val="FFFFFF"/>
                </a:solidFill>
              </a14:hiddenFill>
            </a:ext>
          </a:extLst>
        </p:spPr>
      </p:pic>
      <p:pic>
        <p:nvPicPr>
          <p:cNvPr id="437253" name="Picture 5"/>
          <p:cNvPicPr>
            <a:picLocks noChangeAspect="1" noChangeArrowheads="1"/>
          </p:cNvPicPr>
          <p:nvPr/>
        </p:nvPicPr>
        <p:blipFill>
          <a:blip r:embed="rId4">
            <a:extLst>
              <a:ext uri="{28A0092B-C50C-407E-A947-70E740481C1C}">
                <a14:useLocalDpi xmlns:a14="http://schemas.microsoft.com/office/drawing/2010/main" val="0"/>
              </a:ext>
            </a:extLst>
          </a:blip>
          <a:srcRect r="47978" b="47978"/>
          <a:stretch>
            <a:fillRect/>
          </a:stretch>
        </p:blipFill>
        <p:spPr bwMode="auto">
          <a:xfrm>
            <a:off x="76200" y="3543300"/>
            <a:ext cx="4419600" cy="3314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887191866"/>
      </p:ext>
    </p:extLst>
  </p:cSld>
  <p:clrMapOvr>
    <a:masterClrMapping/>
  </p:clrMapOvr>
  <p:transition>
    <p:dissolv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Good Example of </a:t>
            </a:r>
            <a:r>
              <a:rPr lang="en-US" dirty="0" err="1" smtClean="0"/>
              <a:t>Fitts</a:t>
            </a:r>
            <a:r>
              <a:rPr lang="en-US" dirty="0" smtClean="0"/>
              <a:t>’ Law</a:t>
            </a:r>
            <a:endParaRPr lang="en-US" dirty="0"/>
          </a:p>
        </p:txBody>
      </p:sp>
      <p:sp>
        <p:nvSpPr>
          <p:cNvPr id="3" name="Content Placeholder 2"/>
          <p:cNvSpPr>
            <a:spLocks noGrp="1"/>
          </p:cNvSpPr>
          <p:nvPr>
            <p:ph idx="1"/>
          </p:nvPr>
        </p:nvSpPr>
        <p:spPr/>
        <p:txBody>
          <a:bodyPr/>
          <a:lstStyle/>
          <a:p>
            <a:endParaRPr lang="en-US" dirty="0"/>
          </a:p>
        </p:txBody>
      </p:sp>
      <p:pic>
        <p:nvPicPr>
          <p:cNvPr id="162819" name="Picture 3" descr="C:\Users\jasonh\Documents\Research\research - Media lib\hci\principle - fitts\fitts-law-apple-website.png"/>
          <p:cNvPicPr>
            <a:picLocks noChangeAspect="1" noChangeArrowheads="1"/>
          </p:cNvPicPr>
          <p:nvPr/>
        </p:nvPicPr>
        <p:blipFill rotWithShape="1">
          <a:blip r:embed="rId3">
            <a:extLst>
              <a:ext uri="{28A0092B-C50C-407E-A947-70E740481C1C}">
                <a14:useLocalDpi xmlns:a14="http://schemas.microsoft.com/office/drawing/2010/main" val="0"/>
              </a:ext>
            </a:extLst>
          </a:blip>
          <a:srcRect t="11558" r="2682" b="16490"/>
          <a:stretch/>
        </p:blipFill>
        <p:spPr bwMode="auto">
          <a:xfrm>
            <a:off x="173640" y="1098333"/>
            <a:ext cx="8778240" cy="4826583"/>
          </a:xfrm>
          <a:prstGeom prst="rect">
            <a:avLst/>
          </a:prstGeom>
          <a:noFill/>
          <a:extLst>
            <a:ext uri="{909E8E84-426E-40DD-AFC4-6F175D3DCCD1}">
              <a14:hiddenFill xmlns:a14="http://schemas.microsoft.com/office/drawing/2010/main">
                <a:solidFill>
                  <a:srgbClr val="FFFFFF"/>
                </a:solidFill>
              </a14:hiddenFill>
            </a:ext>
          </a:extLst>
        </p:spPr>
      </p:pic>
      <p:sp>
        <p:nvSpPr>
          <p:cNvPr id="4" name="Rounded Rectangle 3"/>
          <p:cNvSpPr/>
          <p:nvPr/>
        </p:nvSpPr>
        <p:spPr>
          <a:xfrm>
            <a:off x="3124200" y="1098333"/>
            <a:ext cx="3048000" cy="2787867"/>
          </a:xfrm>
          <a:prstGeom prst="roundRect">
            <a:avLst>
              <a:gd name="adj" fmla="val 4641"/>
            </a:avLst>
          </a:prstGeom>
          <a:noFill/>
          <a:ln w="63500">
            <a:solidFill>
              <a:schemeClr val="accent6">
                <a:lumMod val="50000"/>
              </a:schemeClr>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Tree>
    <p:extLst>
      <p:ext uri="{BB962C8B-B14F-4D97-AF65-F5344CB8AC3E}">
        <p14:creationId xmlns:p14="http://schemas.microsoft.com/office/powerpoint/2010/main" val="14163624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7490" name="Rectangle 2"/>
          <p:cNvSpPr>
            <a:spLocks noGrp="1"/>
          </p:cNvSpPr>
          <p:nvPr>
            <p:ph type="title"/>
          </p:nvPr>
        </p:nvSpPr>
        <p:spPr/>
        <p:txBody>
          <a:bodyPr/>
          <a:lstStyle/>
          <a:p>
            <a:r>
              <a:rPr lang="en-US" dirty="0" smtClean="0">
                <a:latin typeface="Calibri" panose="020F0502020204030204" pitchFamily="34" charset="0"/>
              </a:rPr>
              <a:t>Another </a:t>
            </a:r>
            <a:r>
              <a:rPr lang="en-US" dirty="0" err="1" smtClean="0">
                <a:latin typeface="Calibri" panose="020F0502020204030204" pitchFamily="34" charset="0"/>
              </a:rPr>
              <a:t>Fitts</a:t>
            </a:r>
            <a:r>
              <a:rPr lang="en-US" dirty="0" smtClean="0">
                <a:latin typeface="Calibri" panose="020F0502020204030204" pitchFamily="34" charset="0"/>
              </a:rPr>
              <a:t>’ Law Example</a:t>
            </a:r>
          </a:p>
        </p:txBody>
      </p:sp>
      <p:pic>
        <p:nvPicPr>
          <p:cNvPr id="447496" name="Picture 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ounded Rectangle 3"/>
          <p:cNvSpPr/>
          <p:nvPr/>
        </p:nvSpPr>
        <p:spPr>
          <a:xfrm>
            <a:off x="6629400" y="2035067"/>
            <a:ext cx="2514600" cy="2689334"/>
          </a:xfrm>
          <a:prstGeom prst="roundRect">
            <a:avLst>
              <a:gd name="adj" fmla="val 4641"/>
            </a:avLst>
          </a:prstGeom>
          <a:noFill/>
          <a:ln w="63500">
            <a:solidFill>
              <a:schemeClr val="accent6">
                <a:lumMod val="50000"/>
              </a:schemeClr>
            </a:solidFill>
          </a:ln>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Tree>
    <p:extLst>
      <p:ext uri="{BB962C8B-B14F-4D97-AF65-F5344CB8AC3E}">
        <p14:creationId xmlns:p14="http://schemas.microsoft.com/office/powerpoint/2010/main" val="708074514"/>
      </p:ext>
    </p:extLst>
  </p:cSld>
  <p:clrMapOvr>
    <a:masterClrMapping/>
  </p:clrMapOvr>
  <p:transition>
    <p:dissolv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5"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1000" fill="hold"/>
                                        <p:tgtEl>
                                          <p:spTgt spid="4"/>
                                        </p:tgtEl>
                                        <p:attrNameLst>
                                          <p:attrName>ppt_w</p:attrName>
                                        </p:attrNameLst>
                                      </p:cBhvr>
                                      <p:tavLst>
                                        <p:tav tm="0">
                                          <p:val>
                                            <p:strVal val="#ppt_w*0.70"/>
                                          </p:val>
                                        </p:tav>
                                        <p:tav tm="100000">
                                          <p:val>
                                            <p:strVal val="#ppt_w"/>
                                          </p:val>
                                        </p:tav>
                                      </p:tavLst>
                                    </p:anim>
                                    <p:anim calcmode="lin" valueType="num">
                                      <p:cBhvr>
                                        <p:cTn id="8" dur="1000" fill="hold"/>
                                        <p:tgtEl>
                                          <p:spTgt spid="4"/>
                                        </p:tgtEl>
                                        <p:attrNameLst>
                                          <p:attrName>ppt_h</p:attrName>
                                        </p:attrNameLst>
                                      </p:cBhvr>
                                      <p:tavLst>
                                        <p:tav tm="0">
                                          <p:val>
                                            <p:strVal val="#ppt_h"/>
                                          </p:val>
                                        </p:tav>
                                        <p:tav tm="100000">
                                          <p:val>
                                            <p:strVal val="#ppt_h"/>
                                          </p:val>
                                        </p:tav>
                                      </p:tavLst>
                                    </p:anim>
                                    <p:animEffect transition="in" filter="fade">
                                      <p:cBhvr>
                                        <p:cTn id="9"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5442" name="Rectangle 2"/>
          <p:cNvSpPr>
            <a:spLocks noGrp="1"/>
          </p:cNvSpPr>
          <p:nvPr>
            <p:ph type="title"/>
          </p:nvPr>
        </p:nvSpPr>
        <p:spPr/>
        <p:txBody>
          <a:bodyPr/>
          <a:lstStyle/>
          <a:p>
            <a:r>
              <a:rPr lang="en-US" dirty="0" err="1" smtClean="0">
                <a:latin typeface="Calibri" panose="020F0502020204030204" pitchFamily="34" charset="0"/>
              </a:rPr>
              <a:t>Fitts</a:t>
            </a:r>
            <a:r>
              <a:rPr lang="en-US" dirty="0" smtClean="0">
                <a:latin typeface="Calibri" panose="020F0502020204030204" pitchFamily="34" charset="0"/>
              </a:rPr>
              <a:t>’ Law</a:t>
            </a:r>
          </a:p>
        </p:txBody>
      </p:sp>
      <p:sp>
        <p:nvSpPr>
          <p:cNvPr id="445443" name="Rectangle 3"/>
          <p:cNvSpPr>
            <a:spLocks noGrp="1"/>
          </p:cNvSpPr>
          <p:nvPr>
            <p:ph type="body" idx="1"/>
          </p:nvPr>
        </p:nvSpPr>
        <p:spPr>
          <a:xfrm>
            <a:off x="609600" y="1600200"/>
            <a:ext cx="8382000" cy="4525963"/>
          </a:xfrm>
        </p:spPr>
        <p:txBody>
          <a:bodyPr/>
          <a:lstStyle/>
          <a:p>
            <a:r>
              <a:rPr lang="en-US" dirty="0" err="1" smtClean="0">
                <a:latin typeface="Calibri" panose="020F0502020204030204" pitchFamily="34" charset="0"/>
              </a:rPr>
              <a:t>Fitts</a:t>
            </a:r>
            <a:r>
              <a:rPr lang="en-US" dirty="0" smtClean="0">
                <a:latin typeface="Calibri" panose="020F0502020204030204" pitchFamily="34" charset="0"/>
              </a:rPr>
              <a:t>’ law tells us about difficulty for pointing </a:t>
            </a:r>
            <a:br>
              <a:rPr lang="en-US" dirty="0" smtClean="0">
                <a:latin typeface="Calibri" panose="020F0502020204030204" pitchFamily="34" charset="0"/>
              </a:rPr>
            </a:br>
            <a:r>
              <a:rPr lang="en-US" dirty="0" smtClean="0">
                <a:latin typeface="Calibri" panose="020F0502020204030204" pitchFamily="34" charset="0"/>
              </a:rPr>
              <a:t>and selection tasks</a:t>
            </a:r>
          </a:p>
          <a:p>
            <a:r>
              <a:rPr lang="en-US" dirty="0" smtClean="0">
                <a:latin typeface="Calibri" panose="020F0502020204030204" pitchFamily="34" charset="0"/>
              </a:rPr>
              <a:t>Predicts time to make a movement</a:t>
            </a:r>
          </a:p>
          <a:p>
            <a:pPr lvl="1"/>
            <a:r>
              <a:rPr lang="en-US" dirty="0" smtClean="0">
                <a:latin typeface="Calibri" panose="020F0502020204030204" pitchFamily="34" charset="0"/>
              </a:rPr>
              <a:t>Moving hand is a series of micro-corrections</a:t>
            </a:r>
          </a:p>
          <a:p>
            <a:pPr lvl="1"/>
            <a:r>
              <a:rPr lang="en-US" dirty="0" smtClean="0">
                <a:latin typeface="Calibri" panose="020F0502020204030204" pitchFamily="34" charset="0"/>
              </a:rPr>
              <a:t>Time = A + B*log</a:t>
            </a:r>
            <a:r>
              <a:rPr lang="en-US" baseline="-25000" dirty="0" smtClean="0">
                <a:latin typeface="Calibri" panose="020F0502020204030204" pitchFamily="34" charset="0"/>
              </a:rPr>
              <a:t>2</a:t>
            </a:r>
            <a:r>
              <a:rPr lang="en-US" dirty="0" smtClean="0">
                <a:latin typeface="Calibri" panose="020F0502020204030204" pitchFamily="34" charset="0"/>
              </a:rPr>
              <a:t>(</a:t>
            </a:r>
            <a:r>
              <a:rPr lang="en-US" dirty="0" err="1" smtClean="0">
                <a:latin typeface="Calibri" panose="020F0502020204030204" pitchFamily="34" charset="0"/>
              </a:rPr>
              <a:t>Dist</a:t>
            </a:r>
            <a:r>
              <a:rPr lang="en-US" dirty="0" smtClean="0">
                <a:latin typeface="Calibri" panose="020F0502020204030204" pitchFamily="34" charset="0"/>
              </a:rPr>
              <a:t> / Size + 1)</a:t>
            </a:r>
          </a:p>
          <a:p>
            <a:pPr lvl="1"/>
            <a:r>
              <a:rPr lang="en-US" dirty="0" smtClean="0">
                <a:latin typeface="Calibri" panose="020F0502020204030204" pitchFamily="34" charset="0"/>
              </a:rPr>
              <a:t>A and B are empirically derived constants</a:t>
            </a:r>
          </a:p>
          <a:p>
            <a:r>
              <a:rPr lang="en-US" dirty="0" smtClean="0">
                <a:latin typeface="Calibri" panose="020F0502020204030204" pitchFamily="34" charset="0"/>
              </a:rPr>
              <a:t>Time to move the hand depends only on relative precision required</a:t>
            </a:r>
          </a:p>
          <a:p>
            <a:pPr lvl="1"/>
            <a:endParaRPr lang="en-US" dirty="0" smtClean="0">
              <a:latin typeface="Calibri" panose="020F0502020204030204" pitchFamily="34" charset="0"/>
            </a:endParaRPr>
          </a:p>
        </p:txBody>
      </p:sp>
    </p:spTree>
    <p:extLst>
      <p:ext uri="{BB962C8B-B14F-4D97-AF65-F5344CB8AC3E}">
        <p14:creationId xmlns:p14="http://schemas.microsoft.com/office/powerpoint/2010/main" val="2227796042"/>
      </p:ext>
    </p:extLst>
  </p:cSld>
  <p:clrMapOvr>
    <a:masterClrMapping/>
  </p:clrMapOvr>
  <p:transition>
    <p:dissolv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 Why Does </a:t>
            </a:r>
            <a:r>
              <a:rPr lang="en-US" dirty="0" err="1" smtClean="0"/>
              <a:t>Fitts</a:t>
            </a:r>
            <a:r>
              <a:rPr lang="en-US" dirty="0" smtClean="0"/>
              <a:t>’ Law Matter? </a:t>
            </a:r>
            <a:r>
              <a:rPr lang="en-US" sz="3200" dirty="0" smtClean="0"/>
              <a:t>(1/5)</a:t>
            </a:r>
            <a:endParaRPr lang="en-US" dirty="0"/>
          </a:p>
        </p:txBody>
      </p:sp>
      <p:sp>
        <p:nvSpPr>
          <p:cNvPr id="3" name="Content Placeholder 2"/>
          <p:cNvSpPr>
            <a:spLocks noGrp="1"/>
          </p:cNvSpPr>
          <p:nvPr>
            <p:ph idx="1"/>
          </p:nvPr>
        </p:nvSpPr>
        <p:spPr/>
        <p:txBody>
          <a:bodyPr/>
          <a:lstStyle/>
          <a:p>
            <a:r>
              <a:rPr lang="en-US" dirty="0" smtClean="0"/>
              <a:t>Subtle source of usability bugs</a:t>
            </a:r>
          </a:p>
          <a:p>
            <a:pPr lvl="1"/>
            <a:r>
              <a:rPr lang="en-US" dirty="0" smtClean="0"/>
              <a:t>What’s interesting about Windows 95 start menu?</a:t>
            </a:r>
          </a:p>
          <a:p>
            <a:pPr lvl="1"/>
            <a:endParaRPr lang="en-US" sz="2000" b="1" dirty="0" smtClean="0">
              <a:latin typeface="Courier New" panose="02070309020205020404" pitchFamily="49" charset="0"/>
              <a:cs typeface="Courier New" panose="02070309020205020404" pitchFamily="49" charset="0"/>
            </a:endParaRPr>
          </a:p>
        </p:txBody>
      </p:sp>
      <p:pic>
        <p:nvPicPr>
          <p:cNvPr id="5" name="Picture 3" descr="fitts-win2k-start"/>
          <p:cNvPicPr>
            <a:picLocks noChangeAspect="1" noChangeArrowheads="1"/>
          </p:cNvPicPr>
          <p:nvPr/>
        </p:nvPicPr>
        <p:blipFill rotWithShape="1">
          <a:blip r:embed="rId3">
            <a:extLst>
              <a:ext uri="{28A0092B-C50C-407E-A947-70E740481C1C}">
                <a14:useLocalDpi xmlns:a14="http://schemas.microsoft.com/office/drawing/2010/main" val="0"/>
              </a:ext>
            </a:extLst>
          </a:blip>
          <a:srcRect l="1" r="41618"/>
          <a:stretch/>
        </p:blipFill>
        <p:spPr bwMode="auto">
          <a:xfrm>
            <a:off x="76200" y="3015615"/>
            <a:ext cx="2438400" cy="187483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fitts-winxp-start"/>
          <p:cNvPicPr>
            <a:picLocks noChangeAspect="1" noChangeArrowheads="1"/>
          </p:cNvPicPr>
          <p:nvPr/>
        </p:nvPicPr>
        <p:blipFill rotWithShape="1">
          <a:blip r:embed="rId4">
            <a:extLst>
              <a:ext uri="{28A0092B-C50C-407E-A947-70E740481C1C}">
                <a14:useLocalDpi xmlns:a14="http://schemas.microsoft.com/office/drawing/2010/main" val="0"/>
              </a:ext>
            </a:extLst>
          </a:blip>
          <a:srcRect/>
          <a:stretch/>
        </p:blipFill>
        <p:spPr bwMode="auto">
          <a:xfrm>
            <a:off x="3276600" y="3015615"/>
            <a:ext cx="2514600" cy="1874838"/>
          </a:xfrm>
          <a:prstGeom prst="rect">
            <a:avLst/>
          </a:prstGeom>
          <a:noFill/>
          <a:extLst>
            <a:ext uri="{909E8E84-426E-40DD-AFC4-6F175D3DCCD1}">
              <a14:hiddenFill xmlns:a14="http://schemas.microsoft.com/office/drawing/2010/main">
                <a:solidFill>
                  <a:srgbClr val="FFFFFF"/>
                </a:solidFill>
              </a14:hiddenFill>
            </a:ext>
          </a:extLst>
        </p:spPr>
      </p:pic>
      <p:sp>
        <p:nvSpPr>
          <p:cNvPr id="7" name="AutoShape 5"/>
          <p:cNvSpPr>
            <a:spLocks noChangeArrowheads="1"/>
          </p:cNvSpPr>
          <p:nvPr/>
        </p:nvSpPr>
        <p:spPr bwMode="auto">
          <a:xfrm>
            <a:off x="2667000" y="3686334"/>
            <a:ext cx="533400" cy="533400"/>
          </a:xfrm>
          <a:prstGeom prst="rightArrow">
            <a:avLst>
              <a:gd name="adj1" fmla="val 50000"/>
              <a:gd name="adj2" fmla="val 4285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Rectangle 6"/>
          <p:cNvSpPr>
            <a:spLocks noChangeArrowheads="1"/>
          </p:cNvSpPr>
          <p:nvPr/>
        </p:nvSpPr>
        <p:spPr bwMode="auto">
          <a:xfrm>
            <a:off x="76200" y="5158740"/>
            <a:ext cx="2438400" cy="533400"/>
          </a:xfrm>
          <a:prstGeom prst="rect">
            <a:avLst/>
          </a:prstGeom>
          <a:solidFill>
            <a:srgbClr val="FFFF99"/>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defTabSz="914400"/>
            <a:r>
              <a:rPr lang="en-US" sz="3000" b="1" dirty="0">
                <a:latin typeface="+mj-lt"/>
              </a:rPr>
              <a:t>Windows 95</a:t>
            </a:r>
          </a:p>
        </p:txBody>
      </p:sp>
      <p:sp>
        <p:nvSpPr>
          <p:cNvPr id="9" name="Rectangle 7"/>
          <p:cNvSpPr>
            <a:spLocks noChangeArrowheads="1"/>
          </p:cNvSpPr>
          <p:nvPr/>
        </p:nvSpPr>
        <p:spPr bwMode="auto">
          <a:xfrm>
            <a:off x="3276600" y="5158740"/>
            <a:ext cx="2514600" cy="533400"/>
          </a:xfrm>
          <a:prstGeom prst="rect">
            <a:avLst/>
          </a:prstGeom>
          <a:solidFill>
            <a:srgbClr val="FFFF99"/>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3000" b="1" dirty="0">
                <a:latin typeface="+mj-lt"/>
              </a:rPr>
              <a:t>Windows XP</a:t>
            </a:r>
          </a:p>
        </p:txBody>
      </p:sp>
      <p:pic>
        <p:nvPicPr>
          <p:cNvPr id="40962" name="Picture 2" descr="C:\Users\jasonh\Desktop\lecture ppl\principle - fitts\windows-8-startisback.jpg"/>
          <p:cNvPicPr>
            <a:picLocks noChangeAspect="1" noChangeArrowheads="1"/>
          </p:cNvPicPr>
          <p:nvPr/>
        </p:nvPicPr>
        <p:blipFill rotWithShape="1">
          <a:blip r:embed="rId5">
            <a:extLst>
              <a:ext uri="{28A0092B-C50C-407E-A947-70E740481C1C}">
                <a14:useLocalDpi xmlns:a14="http://schemas.microsoft.com/office/drawing/2010/main" val="0"/>
              </a:ext>
            </a:extLst>
          </a:blip>
          <a:srcRect l="-1" t="79901" r="84721"/>
          <a:stretch/>
        </p:blipFill>
        <p:spPr bwMode="auto">
          <a:xfrm>
            <a:off x="6477000" y="3015615"/>
            <a:ext cx="2514600" cy="1874838"/>
          </a:xfrm>
          <a:prstGeom prst="rect">
            <a:avLst/>
          </a:prstGeom>
          <a:noFill/>
          <a:extLst>
            <a:ext uri="{909E8E84-426E-40DD-AFC4-6F175D3DCCD1}">
              <a14:hiddenFill xmlns:a14="http://schemas.microsoft.com/office/drawing/2010/main">
                <a:solidFill>
                  <a:srgbClr val="FFFFFF"/>
                </a:solidFill>
              </a14:hiddenFill>
            </a:ext>
          </a:extLst>
        </p:spPr>
      </p:pic>
      <p:sp>
        <p:nvSpPr>
          <p:cNvPr id="11" name="Rectangle 7"/>
          <p:cNvSpPr>
            <a:spLocks noChangeArrowheads="1"/>
          </p:cNvSpPr>
          <p:nvPr/>
        </p:nvSpPr>
        <p:spPr bwMode="auto">
          <a:xfrm>
            <a:off x="6477000" y="5158740"/>
            <a:ext cx="2514600" cy="533400"/>
          </a:xfrm>
          <a:prstGeom prst="rect">
            <a:avLst/>
          </a:prstGeom>
          <a:solidFill>
            <a:srgbClr val="FFFF99"/>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3000" b="1" dirty="0">
                <a:latin typeface="+mj-lt"/>
              </a:rPr>
              <a:t>Windows </a:t>
            </a:r>
            <a:r>
              <a:rPr lang="en-US" sz="3000" b="1" dirty="0" smtClean="0">
                <a:latin typeface="+mj-lt"/>
              </a:rPr>
              <a:t>8</a:t>
            </a:r>
            <a:endParaRPr lang="en-US" sz="3000" b="1" dirty="0">
              <a:latin typeface="+mj-lt"/>
            </a:endParaRPr>
          </a:p>
        </p:txBody>
      </p:sp>
      <p:sp>
        <p:nvSpPr>
          <p:cNvPr id="12" name="AutoShape 5"/>
          <p:cNvSpPr>
            <a:spLocks noChangeArrowheads="1"/>
          </p:cNvSpPr>
          <p:nvPr/>
        </p:nvSpPr>
        <p:spPr bwMode="auto">
          <a:xfrm>
            <a:off x="5867400" y="3710940"/>
            <a:ext cx="533400" cy="533400"/>
          </a:xfrm>
          <a:prstGeom prst="rightArrow">
            <a:avLst>
              <a:gd name="adj1" fmla="val 50000"/>
              <a:gd name="adj2" fmla="val 42857"/>
            </a:avLst>
          </a:prstGeom>
          <a:solidFill>
            <a:schemeClr val="accent1"/>
          </a:soli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141984766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Why Does </a:t>
            </a:r>
            <a:r>
              <a:rPr lang="en-US" dirty="0" err="1"/>
              <a:t>Fitts</a:t>
            </a:r>
            <a:r>
              <a:rPr lang="en-US" dirty="0"/>
              <a:t>’ Law Matter</a:t>
            </a:r>
            <a:r>
              <a:rPr lang="en-US" dirty="0" smtClean="0"/>
              <a:t>? </a:t>
            </a:r>
            <a:r>
              <a:rPr lang="en-US" sz="3200" dirty="0" smtClean="0"/>
              <a:t>(2/5</a:t>
            </a:r>
            <a:r>
              <a:rPr lang="en-US" sz="3200" dirty="0"/>
              <a:t>)</a:t>
            </a:r>
            <a:endParaRPr lang="en-US" dirty="0"/>
          </a:p>
        </p:txBody>
      </p:sp>
      <p:sp>
        <p:nvSpPr>
          <p:cNvPr id="3" name="Content Placeholder 2"/>
          <p:cNvSpPr>
            <a:spLocks noGrp="1"/>
          </p:cNvSpPr>
          <p:nvPr>
            <p:ph idx="1"/>
          </p:nvPr>
        </p:nvSpPr>
        <p:spPr/>
        <p:txBody>
          <a:bodyPr/>
          <a:lstStyle/>
          <a:p>
            <a:r>
              <a:rPr lang="en-US" dirty="0"/>
              <a:t>Subtle source of usability bugs</a:t>
            </a:r>
            <a:endParaRPr lang="en-US" sz="2400" b="1" dirty="0">
              <a:latin typeface="Courier New" panose="02070309020205020404" pitchFamily="49" charset="0"/>
              <a:cs typeface="Courier New" panose="02070309020205020404" pitchFamily="49" charset="0"/>
            </a:endParaRPr>
          </a:p>
          <a:p>
            <a:pPr lvl="1"/>
            <a:r>
              <a:rPr lang="en-US" dirty="0" smtClean="0"/>
              <a:t>What’s the potential usability problem here?</a:t>
            </a:r>
            <a:endParaRPr lang="en-US" dirty="0"/>
          </a:p>
        </p:txBody>
      </p:sp>
      <p:pic>
        <p:nvPicPr>
          <p:cNvPr id="409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2719199"/>
            <a:ext cx="6705600" cy="40626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64" name="Picture 4" descr="https://upload.wikimedia.org/wikipedia/commons/thumb/8/83/Mouse-cursor-hand-pointer.svg/220px-Mouse-cursor-hand-pointer.svg.png"/>
          <p:cNvPicPr>
            <a:picLocks noChangeAspect="1" noChangeArrowheads="1"/>
          </p:cNvPicPr>
          <p:nvPr/>
        </p:nvPicPr>
        <p:blipFill rotWithShape="1">
          <a:blip r:embed="rId4">
            <a:extLst>
              <a:ext uri="{28A0092B-C50C-407E-A947-70E740481C1C}">
                <a14:useLocalDpi xmlns:a14="http://schemas.microsoft.com/office/drawing/2010/main" val="0"/>
              </a:ext>
            </a:extLst>
          </a:blip>
          <a:srcRect r="56000"/>
          <a:stretch/>
        </p:blipFill>
        <p:spPr bwMode="auto">
          <a:xfrm>
            <a:off x="1583944" y="3124200"/>
            <a:ext cx="625856" cy="1066800"/>
          </a:xfrm>
          <a:prstGeom prst="rect">
            <a:avLst/>
          </a:prstGeom>
          <a:noFill/>
          <a:extLst>
            <a:ext uri="{909E8E84-426E-40DD-AFC4-6F175D3DCCD1}">
              <a14:hiddenFill xmlns:a14="http://schemas.microsoft.com/office/drawing/2010/main">
                <a:solidFill>
                  <a:srgbClr val="FFFFFF"/>
                </a:solidFill>
              </a14:hiddenFill>
            </a:ext>
          </a:extLst>
        </p:spPr>
      </p:pic>
      <p:cxnSp>
        <p:nvCxnSpPr>
          <p:cNvPr id="7" name="Straight Arrow Connector 6"/>
          <p:cNvCxnSpPr/>
          <p:nvPr/>
        </p:nvCxnSpPr>
        <p:spPr>
          <a:xfrm>
            <a:off x="1981200" y="3505200"/>
            <a:ext cx="2667000" cy="533400"/>
          </a:xfrm>
          <a:prstGeom prst="straightConnector1">
            <a:avLst/>
          </a:prstGeom>
          <a:ln w="38100">
            <a:prstDash val="dash"/>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9226785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Why Does </a:t>
            </a:r>
            <a:r>
              <a:rPr lang="en-US" dirty="0" err="1"/>
              <a:t>Fitts</a:t>
            </a:r>
            <a:r>
              <a:rPr lang="en-US" dirty="0"/>
              <a:t>’ Law Matter</a:t>
            </a:r>
            <a:r>
              <a:rPr lang="en-US" dirty="0" smtClean="0"/>
              <a:t>? </a:t>
            </a:r>
            <a:r>
              <a:rPr lang="en-US" sz="3200" dirty="0" smtClean="0"/>
              <a:t>(3/5</a:t>
            </a:r>
            <a:r>
              <a:rPr lang="en-US" sz="3200" dirty="0"/>
              <a:t>)</a:t>
            </a:r>
            <a:endParaRPr lang="en-US" dirty="0"/>
          </a:p>
        </p:txBody>
      </p:sp>
      <p:sp>
        <p:nvSpPr>
          <p:cNvPr id="3" name="Content Placeholder 2"/>
          <p:cNvSpPr>
            <a:spLocks noGrp="1"/>
          </p:cNvSpPr>
          <p:nvPr>
            <p:ph idx="1"/>
          </p:nvPr>
        </p:nvSpPr>
        <p:spPr>
          <a:xfrm>
            <a:off x="609600" y="1600200"/>
            <a:ext cx="8382000" cy="4525963"/>
          </a:xfrm>
        </p:spPr>
        <p:txBody>
          <a:bodyPr/>
          <a:lstStyle/>
          <a:p>
            <a:r>
              <a:rPr lang="en-US" dirty="0" smtClean="0"/>
              <a:t>Overly eager cascading menus, wrong submenu</a:t>
            </a:r>
          </a:p>
          <a:p>
            <a:pPr lvl="1"/>
            <a:r>
              <a:rPr lang="en-US" dirty="0" smtClean="0"/>
              <a:t>Common problem w/ web menus (but not Mac or Win)</a:t>
            </a:r>
            <a:endParaRPr lang="en-US" dirty="0"/>
          </a:p>
        </p:txBody>
      </p:sp>
      <p:pic>
        <p:nvPicPr>
          <p:cNvPr id="4198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66800" y="2721864"/>
            <a:ext cx="6812827" cy="40599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6" name="Straight Arrow Connector 5"/>
          <p:cNvCxnSpPr/>
          <p:nvPr/>
        </p:nvCxnSpPr>
        <p:spPr>
          <a:xfrm>
            <a:off x="1981200" y="3505200"/>
            <a:ext cx="1524000" cy="304800"/>
          </a:xfrm>
          <a:prstGeom prst="straightConnector1">
            <a:avLst/>
          </a:prstGeom>
          <a:ln w="38100">
            <a:prstDash val="dash"/>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31340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Bad and Good Use of Color</a:t>
            </a:r>
            <a:endParaRPr lang="en-US" sz="3600"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endParaRPr lang="en-US" sz="3200" dirty="0"/>
          </a:p>
          <a:p>
            <a:r>
              <a:rPr lang="en-US" dirty="0" smtClean="0"/>
              <a:t>Why is the left’s color choice poor?</a:t>
            </a:r>
            <a:br>
              <a:rPr lang="en-US" dirty="0" smtClean="0"/>
            </a:br>
            <a:r>
              <a:rPr lang="en-US" dirty="0" smtClean="0"/>
              <a:t>What makes the right side better?</a:t>
            </a:r>
            <a:endParaRPr lang="en-US" dirty="0"/>
          </a:p>
        </p:txBody>
      </p:sp>
      <p:pic>
        <p:nvPicPr>
          <p:cNvPr id="5" name="Picture 2" descr="http://www.research.ibm.com/people/l/lloydt/color/figure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263" y="1447800"/>
            <a:ext cx="9720263"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Rectangle 3"/>
          <p:cNvSpPr/>
          <p:nvPr/>
        </p:nvSpPr>
        <p:spPr>
          <a:xfrm>
            <a:off x="4283868" y="1417638"/>
            <a:ext cx="4860132" cy="3459162"/>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sz="1400" dirty="0">
              <a:solidFill>
                <a:schemeClr val="tx1"/>
              </a:solidFill>
            </a:endParaRPr>
          </a:p>
          <a:p>
            <a:pPr algn="ctr"/>
            <a:endParaRPr lang="en-US" sz="3200" dirty="0" smtClean="0">
              <a:solidFill>
                <a:schemeClr val="tx1"/>
              </a:solidFill>
            </a:endParaRPr>
          </a:p>
          <a:p>
            <a:pPr algn="ctr"/>
            <a:endParaRPr lang="en-US" sz="3200" dirty="0">
              <a:solidFill>
                <a:schemeClr val="tx1"/>
              </a:solidFill>
            </a:endParaRPr>
          </a:p>
          <a:p>
            <a:pPr algn="ctr"/>
            <a:r>
              <a:rPr lang="en-US" sz="3200" dirty="0" smtClean="0">
                <a:solidFill>
                  <a:schemeClr val="tx1"/>
                </a:solidFill>
              </a:rPr>
              <a:t>Example on last slide</a:t>
            </a:r>
          </a:p>
          <a:p>
            <a:pPr algn="ctr"/>
            <a:r>
              <a:rPr lang="en-US" sz="3200" dirty="0" smtClean="0">
                <a:solidFill>
                  <a:schemeClr val="tx1"/>
                </a:solidFill>
              </a:rPr>
              <a:t>(Don’t look yet)</a:t>
            </a:r>
            <a:endParaRPr lang="en-US" sz="3200" dirty="0">
              <a:solidFill>
                <a:schemeClr val="tx1"/>
              </a:solidFill>
            </a:endParaRPr>
          </a:p>
        </p:txBody>
      </p:sp>
    </p:spTree>
    <p:extLst>
      <p:ext uri="{BB962C8B-B14F-4D97-AF65-F5344CB8AC3E}">
        <p14:creationId xmlns:p14="http://schemas.microsoft.com/office/powerpoint/2010/main" val="14621321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xit" presetSubtype="0" fill="hold" grpId="0" nodeType="withEffect">
                                  <p:stCondLst>
                                    <p:cond delay="0"/>
                                  </p:stCondLst>
                                  <p:childTnLst>
                                    <p:animEffect transition="out" filter="fade">
                                      <p:cBhvr>
                                        <p:cTn id="6" dur="500"/>
                                        <p:tgtEl>
                                          <p:spTgt spid="4"/>
                                        </p:tgtEl>
                                      </p:cBhvr>
                                    </p:animEffect>
                                    <p:set>
                                      <p:cBhvr>
                                        <p:cTn id="7" dur="1" fill="hold">
                                          <p:stCondLst>
                                            <p:cond delay="499"/>
                                          </p:stCondLst>
                                        </p:cTn>
                                        <p:tgtEl>
                                          <p:spTgt spid="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Why Does </a:t>
            </a:r>
            <a:r>
              <a:rPr lang="en-US" dirty="0" err="1"/>
              <a:t>Fitts</a:t>
            </a:r>
            <a:r>
              <a:rPr lang="en-US" dirty="0"/>
              <a:t>’ Law Matter</a:t>
            </a:r>
            <a:r>
              <a:rPr lang="en-US" dirty="0" smtClean="0"/>
              <a:t>? </a:t>
            </a:r>
            <a:r>
              <a:rPr lang="en-US" sz="3200" dirty="0" smtClean="0"/>
              <a:t>(4/5</a:t>
            </a:r>
            <a:r>
              <a:rPr lang="en-US" sz="3200" dirty="0"/>
              <a:t>)</a:t>
            </a:r>
            <a:endParaRPr lang="en-US" dirty="0"/>
          </a:p>
        </p:txBody>
      </p:sp>
      <p:sp>
        <p:nvSpPr>
          <p:cNvPr id="3" name="Content Placeholder 2"/>
          <p:cNvSpPr>
            <a:spLocks noGrp="1"/>
          </p:cNvSpPr>
          <p:nvPr>
            <p:ph idx="1"/>
          </p:nvPr>
        </p:nvSpPr>
        <p:spPr>
          <a:xfrm>
            <a:off x="609600" y="1189037"/>
            <a:ext cx="8305800" cy="4525963"/>
          </a:xfrm>
        </p:spPr>
        <p:txBody>
          <a:bodyPr/>
          <a:lstStyle/>
          <a:p>
            <a:r>
              <a:rPr lang="en-US" dirty="0" smtClean="0"/>
              <a:t>Can improve usability by making objects have “bigger” target size</a:t>
            </a:r>
          </a:p>
          <a:p>
            <a:pPr lvl="1"/>
            <a:r>
              <a:rPr lang="en-US" dirty="0" smtClean="0"/>
              <a:t>Ex. Putting things in corners</a:t>
            </a:r>
          </a:p>
          <a:p>
            <a:pPr lvl="1"/>
            <a:r>
              <a:rPr lang="en-US" dirty="0" smtClean="0"/>
              <a:t>Ex. Making entire label clickable in HTML</a:t>
            </a:r>
            <a:endParaRPr lang="en-US" dirty="0"/>
          </a:p>
          <a:p>
            <a:pPr marL="0" lvl="1" indent="0">
              <a:buNone/>
            </a:pPr>
            <a:r>
              <a:rPr lang="en-US" sz="2400" b="1" dirty="0" smtClean="0">
                <a:latin typeface="Courier New" panose="02070309020205020404" pitchFamily="49" charset="0"/>
                <a:cs typeface="Courier New" panose="02070309020205020404" pitchFamily="49" charset="0"/>
              </a:rPr>
              <a:t>&lt;</a:t>
            </a:r>
            <a:r>
              <a:rPr lang="en-US" sz="2400" b="1" dirty="0">
                <a:latin typeface="Courier New" panose="02070309020205020404" pitchFamily="49" charset="0"/>
                <a:cs typeface="Courier New" panose="02070309020205020404" pitchFamily="49" charset="0"/>
              </a:rPr>
              <a:t>label&gt;&lt;</a:t>
            </a:r>
            <a:r>
              <a:rPr lang="en-US" sz="2400" b="1" dirty="0" smtClean="0">
                <a:latin typeface="Courier New" panose="02070309020205020404" pitchFamily="49" charset="0"/>
                <a:cs typeface="Courier New" panose="02070309020205020404" pitchFamily="49" charset="0"/>
              </a:rPr>
              <a:t>input type</a:t>
            </a:r>
            <a:r>
              <a:rPr lang="en-US" sz="2400" b="1" dirty="0">
                <a:latin typeface="Courier New" panose="02070309020205020404" pitchFamily="49" charset="0"/>
                <a:cs typeface="Courier New" panose="02070309020205020404" pitchFamily="49" charset="0"/>
              </a:rPr>
              <a:t>="checkbox</a:t>
            </a:r>
            <a:r>
              <a:rPr lang="en-US" sz="2400" b="1" dirty="0" smtClean="0">
                <a:latin typeface="Courier New" panose="02070309020205020404" pitchFamily="49" charset="0"/>
                <a:cs typeface="Courier New" panose="02070309020205020404" pitchFamily="49" charset="0"/>
              </a:rPr>
              <a:t>"/&gt;Txt&lt;/</a:t>
            </a:r>
            <a:r>
              <a:rPr lang="en-US" sz="2400" b="1" dirty="0">
                <a:latin typeface="Courier New" panose="02070309020205020404" pitchFamily="49" charset="0"/>
                <a:cs typeface="Courier New" panose="02070309020205020404" pitchFamily="49" charset="0"/>
              </a:rPr>
              <a:t>label</a:t>
            </a:r>
            <a:r>
              <a:rPr lang="en-US" sz="2400" b="1" dirty="0" smtClean="0">
                <a:latin typeface="Courier New" panose="02070309020205020404" pitchFamily="49" charset="0"/>
                <a:cs typeface="Courier New" panose="02070309020205020404" pitchFamily="49" charset="0"/>
              </a:rPr>
              <a:t>&gt;</a:t>
            </a:r>
          </a:p>
        </p:txBody>
      </p:sp>
      <p:pic>
        <p:nvPicPr>
          <p:cNvPr id="41986" name="Picture 2" descr="C:\Users\jasonh\Desktop\lecture ppl\principle - fitts\fitts-law.png"/>
          <p:cNvPicPr>
            <a:picLocks noChangeAspect="1" noChangeArrowheads="1"/>
          </p:cNvPicPr>
          <p:nvPr/>
        </p:nvPicPr>
        <p:blipFill rotWithShape="1">
          <a:blip r:embed="rId3">
            <a:extLst>
              <a:ext uri="{28A0092B-C50C-407E-A947-70E740481C1C}">
                <a14:useLocalDpi xmlns:a14="http://schemas.microsoft.com/office/drawing/2010/main" val="0"/>
              </a:ext>
            </a:extLst>
          </a:blip>
          <a:srcRect t="84730" r="36979" b="1120"/>
          <a:stretch/>
        </p:blipFill>
        <p:spPr bwMode="auto">
          <a:xfrm>
            <a:off x="665963" y="4373880"/>
            <a:ext cx="7944637" cy="1059180"/>
          </a:xfrm>
          <a:prstGeom prst="rect">
            <a:avLst/>
          </a:prstGeom>
          <a:noFill/>
          <a:extLst>
            <a:ext uri="{909E8E84-426E-40DD-AFC4-6F175D3DCCD1}">
              <a14:hiddenFill xmlns:a14="http://schemas.microsoft.com/office/drawing/2010/main">
                <a:solidFill>
                  <a:srgbClr val="FFFFFF"/>
                </a:solidFill>
              </a14:hiddenFill>
            </a:ext>
          </a:extLst>
        </p:spPr>
      </p:pic>
      <p:pic>
        <p:nvPicPr>
          <p:cNvPr id="41987" name="Picture 3" descr="C:\Users\jasonh\Desktop\lecture ppl\principle - fitts\fitts-law-surveymonkey.png"/>
          <p:cNvPicPr>
            <a:picLocks noChangeAspect="1" noChangeArrowheads="1"/>
          </p:cNvPicPr>
          <p:nvPr/>
        </p:nvPicPr>
        <p:blipFill rotWithShape="1">
          <a:blip r:embed="rId4">
            <a:extLst>
              <a:ext uri="{28A0092B-C50C-407E-A947-70E740481C1C}">
                <a14:useLocalDpi xmlns:a14="http://schemas.microsoft.com/office/drawing/2010/main" val="0"/>
              </a:ext>
            </a:extLst>
          </a:blip>
          <a:srcRect l="1097" t="29001" r="21265" b="54257"/>
          <a:stretch/>
        </p:blipFill>
        <p:spPr bwMode="auto">
          <a:xfrm>
            <a:off x="816864" y="5573756"/>
            <a:ext cx="7946136" cy="1360444"/>
          </a:xfrm>
          <a:prstGeom prst="rect">
            <a:avLst/>
          </a:prstGeom>
          <a:noFill/>
          <a:extLst>
            <a:ext uri="{909E8E84-426E-40DD-AFC4-6F175D3DCCD1}">
              <a14:hiddenFill xmlns:a14="http://schemas.microsoft.com/office/drawing/2010/main">
                <a:solidFill>
                  <a:srgbClr val="FFFFFF"/>
                </a:solidFill>
              </a14:hiddenFill>
            </a:ext>
          </a:extLst>
        </p:spPr>
      </p:pic>
      <p:pic>
        <p:nvPicPr>
          <p:cNvPr id="40964" name="Picture 4"/>
          <p:cNvPicPr>
            <a:picLocks noChangeAspect="1" noChangeArrowheads="1"/>
          </p:cNvPicPr>
          <p:nvPr/>
        </p:nvPicPr>
        <p:blipFill rotWithShape="1">
          <a:blip r:embed="rId5">
            <a:extLst>
              <a:ext uri="{28A0092B-C50C-407E-A947-70E740481C1C}">
                <a14:useLocalDpi xmlns:a14="http://schemas.microsoft.com/office/drawing/2010/main" val="0"/>
              </a:ext>
            </a:extLst>
          </a:blip>
          <a:srcRect t="9623" r="28882" b="38648"/>
          <a:stretch/>
        </p:blipFill>
        <p:spPr bwMode="auto">
          <a:xfrm>
            <a:off x="533398" y="3581400"/>
            <a:ext cx="7946136" cy="655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95198810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Why Does </a:t>
            </a:r>
            <a:r>
              <a:rPr lang="en-US" dirty="0" err="1"/>
              <a:t>Fitts</a:t>
            </a:r>
            <a:r>
              <a:rPr lang="en-US" dirty="0"/>
              <a:t>’ Law Matter</a:t>
            </a:r>
            <a:r>
              <a:rPr lang="en-US" dirty="0" smtClean="0"/>
              <a:t>? </a:t>
            </a:r>
            <a:r>
              <a:rPr lang="en-US" sz="3200" dirty="0" smtClean="0"/>
              <a:t>(5/5</a:t>
            </a:r>
            <a:r>
              <a:rPr lang="en-US" sz="3200" dirty="0"/>
              <a:t>)</a:t>
            </a:r>
            <a:endParaRPr lang="en-US" dirty="0"/>
          </a:p>
        </p:txBody>
      </p:sp>
      <p:sp>
        <p:nvSpPr>
          <p:cNvPr id="3" name="Content Placeholder 2"/>
          <p:cNvSpPr>
            <a:spLocks noGrp="1"/>
          </p:cNvSpPr>
          <p:nvPr>
            <p:ph idx="1"/>
          </p:nvPr>
        </p:nvSpPr>
        <p:spPr/>
        <p:txBody>
          <a:bodyPr/>
          <a:lstStyle/>
          <a:p>
            <a:r>
              <a:rPr lang="en-US" dirty="0" smtClean="0"/>
              <a:t>Conversely, can prevent errors by making </a:t>
            </a:r>
            <a:br>
              <a:rPr lang="en-US" dirty="0" smtClean="0"/>
            </a:br>
            <a:r>
              <a:rPr lang="en-US" dirty="0" smtClean="0"/>
              <a:t>target size smaller or further away </a:t>
            </a:r>
          </a:p>
          <a:p>
            <a:pPr lvl="1"/>
            <a:r>
              <a:rPr lang="en-US" dirty="0" smtClean="0"/>
              <a:t>Or generally by increasing </a:t>
            </a:r>
            <a:br>
              <a:rPr lang="en-US" dirty="0" smtClean="0"/>
            </a:br>
            <a:r>
              <a:rPr lang="en-US" dirty="0" smtClean="0"/>
              <a:t>difficulty of hitting target</a:t>
            </a:r>
          </a:p>
          <a:p>
            <a:endParaRPr lang="en-US" dirty="0"/>
          </a:p>
        </p:txBody>
      </p:sp>
      <p:pic>
        <p:nvPicPr>
          <p:cNvPr id="7" name="Picture 2" descr="C:\Users\jasonh\Desktop\lecture ppl\principle - fitts\example-fitts-law-ieeepvc.png"/>
          <p:cNvPicPr>
            <a:picLocks noChangeAspect="1" noChangeArrowheads="1"/>
          </p:cNvPicPr>
          <p:nvPr/>
        </p:nvPicPr>
        <p:blipFill rotWithShape="1">
          <a:blip r:embed="rId3">
            <a:extLst>
              <a:ext uri="{28A0092B-C50C-407E-A947-70E740481C1C}">
                <a14:useLocalDpi xmlns:a14="http://schemas.microsoft.com/office/drawing/2010/main" val="0"/>
              </a:ext>
            </a:extLst>
          </a:blip>
          <a:srcRect l="74103" t="37493" r="1301" b="20536"/>
          <a:stretch/>
        </p:blipFill>
        <p:spPr bwMode="auto">
          <a:xfrm>
            <a:off x="5410200" y="2549159"/>
            <a:ext cx="3684325" cy="423264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558614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“Beating” </a:t>
            </a:r>
            <a:r>
              <a:rPr lang="en-US" dirty="0" err="1" smtClean="0"/>
              <a:t>Fitts</a:t>
            </a:r>
            <a:r>
              <a:rPr lang="en-US" dirty="0" smtClean="0"/>
              <a:t>’ Law Next Week</a:t>
            </a:r>
            <a:endParaRPr lang="en-US" dirty="0"/>
          </a:p>
        </p:txBody>
      </p:sp>
      <p:sp>
        <p:nvSpPr>
          <p:cNvPr id="3" name="Content Placeholder 2"/>
          <p:cNvSpPr>
            <a:spLocks noGrp="1"/>
          </p:cNvSpPr>
          <p:nvPr>
            <p:ph idx="1"/>
          </p:nvPr>
        </p:nvSpPr>
        <p:spPr/>
        <p:txBody>
          <a:bodyPr/>
          <a:lstStyle/>
          <a:p>
            <a:r>
              <a:rPr lang="en-US" dirty="0" smtClean="0"/>
              <a:t>One way of improving performance</a:t>
            </a:r>
            <a:endParaRPr lang="en-US" dirty="0"/>
          </a:p>
        </p:txBody>
      </p:sp>
      <p:pic>
        <p:nvPicPr>
          <p:cNvPr id="43010"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84" b="18248"/>
          <a:stretch/>
        </p:blipFill>
        <p:spPr bwMode="auto">
          <a:xfrm>
            <a:off x="754379" y="2209800"/>
            <a:ext cx="3566779" cy="2194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301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9134" y="4572000"/>
            <a:ext cx="3904911" cy="2194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3013" name="Picture 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36242" y="2209800"/>
            <a:ext cx="3990693" cy="21945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3016" name="Picture 8" descr="http://www.mobilexweb.com/wp-content/uploads/2012/02/links.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2000" y="4572000"/>
            <a:ext cx="3566779" cy="21945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975372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8" name="Rectangle 2"/>
          <p:cNvSpPr>
            <a:spLocks noGrp="1"/>
          </p:cNvSpPr>
          <p:nvPr>
            <p:ph type="title"/>
          </p:nvPr>
        </p:nvSpPr>
        <p:spPr/>
        <p:txBody>
          <a:bodyPr/>
          <a:lstStyle/>
          <a:p>
            <a:r>
              <a:rPr lang="en-US" dirty="0" smtClean="0">
                <a:latin typeface="Calibri" panose="020F0502020204030204" pitchFamily="34" charset="0"/>
              </a:rPr>
              <a:t>Design of Everyday Things</a:t>
            </a:r>
          </a:p>
        </p:txBody>
      </p:sp>
      <p:pic>
        <p:nvPicPr>
          <p:cNvPr id="347139" name="Picture 3" descr="doet"/>
          <p:cNvPicPr>
            <a:picLocks noGrp="1" noChangeAspect="1" noChangeArrowheads="1"/>
          </p:cNvPicPr>
          <p:nvPr>
            <p:ph sz="half" idx="2"/>
          </p:nvPr>
        </p:nvPicPr>
        <p:blipFill>
          <a:blip r:embed="rId3">
            <a:extLst>
              <a:ext uri="{28A0092B-C50C-407E-A947-70E740481C1C}">
                <a14:useLocalDpi xmlns:a14="http://schemas.microsoft.com/office/drawing/2010/main" val="0"/>
              </a:ext>
            </a:extLst>
          </a:blip>
          <a:srcRect/>
          <a:stretch>
            <a:fillRect/>
          </a:stretch>
        </p:blipFill>
        <p:spPr>
          <a:xfrm>
            <a:off x="5715000" y="1695925"/>
            <a:ext cx="3273425" cy="5009675"/>
          </a:xfrm>
          <a:noFill/>
          <a:ln w="6350">
            <a:solidFill>
              <a:srgbClr val="000000"/>
            </a:solidFill>
            <a:miter lim="800000"/>
            <a:headEnd/>
            <a:tailEnd/>
          </a:ln>
          <a:extLs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347140" name="Rectangle 4"/>
          <p:cNvSpPr>
            <a:spLocks noGrp="1"/>
          </p:cNvSpPr>
          <p:nvPr>
            <p:ph type="body" sz="half" idx="1"/>
          </p:nvPr>
        </p:nvSpPr>
        <p:spPr>
          <a:xfrm>
            <a:off x="609600" y="1600200"/>
            <a:ext cx="7858125" cy="4525963"/>
          </a:xfrm>
        </p:spPr>
        <p:txBody>
          <a:bodyPr/>
          <a:lstStyle/>
          <a:p>
            <a:r>
              <a:rPr lang="en-US" dirty="0" smtClean="0">
                <a:latin typeface="Calibri" panose="020F0502020204030204" pitchFamily="34" charset="0"/>
              </a:rPr>
              <a:t>By Don Norman </a:t>
            </a:r>
          </a:p>
          <a:p>
            <a:pPr lvl="1"/>
            <a:r>
              <a:rPr lang="en-US" dirty="0" smtClean="0">
                <a:latin typeface="Calibri" panose="020F0502020204030204" pitchFamily="34" charset="0"/>
              </a:rPr>
              <a:t>UCSD, Apple, HP, NN Group</a:t>
            </a:r>
          </a:p>
          <a:p>
            <a:r>
              <a:rPr lang="en-US" dirty="0" smtClean="0">
                <a:latin typeface="Calibri" panose="020F0502020204030204" pitchFamily="34" charset="0"/>
              </a:rPr>
              <a:t>Illustrates problems faced </a:t>
            </a:r>
            <a:br>
              <a:rPr lang="en-US" dirty="0" smtClean="0">
                <a:latin typeface="Calibri" panose="020F0502020204030204" pitchFamily="34" charset="0"/>
              </a:rPr>
            </a:br>
            <a:r>
              <a:rPr lang="en-US" dirty="0" smtClean="0">
                <a:latin typeface="Calibri" panose="020F0502020204030204" pitchFamily="34" charset="0"/>
              </a:rPr>
              <a:t>by designers of systems</a:t>
            </a:r>
          </a:p>
          <a:p>
            <a:r>
              <a:rPr lang="en-US" dirty="0" smtClean="0">
                <a:latin typeface="Calibri" panose="020F0502020204030204" pitchFamily="34" charset="0"/>
              </a:rPr>
              <a:t>Explains conceptual models</a:t>
            </a:r>
          </a:p>
          <a:p>
            <a:pPr lvl="1"/>
            <a:r>
              <a:rPr lang="en-US" dirty="0" smtClean="0">
                <a:latin typeface="Calibri" panose="020F0502020204030204" pitchFamily="34" charset="0"/>
              </a:rPr>
              <a:t>Doors, washing machines,                                    digital watches, telephones</a:t>
            </a:r>
          </a:p>
          <a:p>
            <a:r>
              <a:rPr lang="en-US" dirty="0" smtClean="0">
                <a:latin typeface="Calibri" panose="020F0502020204030204" pitchFamily="34" charset="0"/>
              </a:rPr>
              <a:t>Resulting design guidelines</a:t>
            </a:r>
            <a:endParaRPr lang="en-US" b="1" dirty="0" smtClean="0">
              <a:latin typeface="Calibri" panose="020F0502020204030204" pitchFamily="34" charset="0"/>
            </a:endParaRPr>
          </a:p>
        </p:txBody>
      </p:sp>
    </p:spTree>
    <p:extLst>
      <p:ext uri="{BB962C8B-B14F-4D97-AF65-F5344CB8AC3E}">
        <p14:creationId xmlns:p14="http://schemas.microsoft.com/office/powerpoint/2010/main" val="1081375817"/>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6" name="Rectangle 2"/>
          <p:cNvSpPr>
            <a:spLocks noGrp="1"/>
          </p:cNvSpPr>
          <p:nvPr>
            <p:ph type="title"/>
          </p:nvPr>
        </p:nvSpPr>
        <p:spPr/>
        <p:txBody>
          <a:bodyPr/>
          <a:lstStyle/>
          <a:p>
            <a:r>
              <a:rPr lang="en-US" dirty="0" smtClean="0">
                <a:latin typeface="Calibri" panose="020F0502020204030204" pitchFamily="34" charset="0"/>
              </a:rPr>
              <a:t>The Interface Cycle</a:t>
            </a:r>
          </a:p>
        </p:txBody>
      </p:sp>
      <p:sp>
        <p:nvSpPr>
          <p:cNvPr id="349187" name="Rectangle 3"/>
          <p:cNvSpPr>
            <a:spLocks noGrp="1"/>
          </p:cNvSpPr>
          <p:nvPr>
            <p:ph type="body" idx="1"/>
          </p:nvPr>
        </p:nvSpPr>
        <p:spPr/>
        <p:txBody>
          <a:bodyPr/>
          <a:lstStyle/>
          <a:p>
            <a:endParaRPr lang="en-US" dirty="0" smtClean="0">
              <a:latin typeface="Calibri" panose="020F0502020204030204" pitchFamily="34" charset="0"/>
            </a:endParaRPr>
          </a:p>
        </p:txBody>
      </p:sp>
      <p:pic>
        <p:nvPicPr>
          <p:cNvPr id="4505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 y="1143000"/>
            <a:ext cx="8924925" cy="546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49189" name="AutoShape 5"/>
          <p:cNvSpPr>
            <a:spLocks noChangeArrowheads="1"/>
          </p:cNvSpPr>
          <p:nvPr/>
        </p:nvSpPr>
        <p:spPr bwMode="auto">
          <a:xfrm>
            <a:off x="5410200" y="838200"/>
            <a:ext cx="3200400" cy="1524000"/>
          </a:xfrm>
          <a:prstGeom prst="wedgeRectCallout">
            <a:avLst>
              <a:gd name="adj1" fmla="val -61707"/>
              <a:gd name="adj2" fmla="val 113323"/>
            </a:avLst>
          </a:prstGeom>
          <a:solidFill>
            <a:srgbClr val="FFFF99"/>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114300" algn="l"/>
            <a:r>
              <a:rPr lang="en-US" sz="3000" dirty="0"/>
              <a:t>I want to add a thin black box around the title</a:t>
            </a:r>
          </a:p>
        </p:txBody>
      </p:sp>
    </p:spTree>
    <p:extLst>
      <p:ext uri="{BB962C8B-B14F-4D97-AF65-F5344CB8AC3E}">
        <p14:creationId xmlns:p14="http://schemas.microsoft.com/office/powerpoint/2010/main" val="3657121047"/>
      </p:ext>
    </p:extLst>
  </p:cSld>
  <p:clrMapOvr>
    <a:masterClrMapping/>
  </p:clrMapOvr>
  <p:transition>
    <p:dissolve/>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0210" name="AutoShape 2"/>
          <p:cNvSpPr>
            <a:spLocks noChangeArrowheads="1"/>
          </p:cNvSpPr>
          <p:nvPr/>
        </p:nvSpPr>
        <p:spPr bwMode="auto">
          <a:xfrm rot="2054188" flipH="1">
            <a:off x="5029200" y="137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0211" name="Rectangle 3"/>
          <p:cNvSpPr>
            <a:spLocks noGrp="1"/>
          </p:cNvSpPr>
          <p:nvPr>
            <p:ph type="body" sz="half" idx="2"/>
          </p:nvPr>
        </p:nvSpPr>
        <p:spPr>
          <a:xfrm>
            <a:off x="4719638" y="2100263"/>
            <a:ext cx="3967162" cy="348138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SYSTEM</a:t>
            </a:r>
          </a:p>
          <a:p>
            <a:r>
              <a:rPr lang="en-US" sz="3000" dirty="0" smtClean="0">
                <a:latin typeface="Calibri" panose="020F0502020204030204" pitchFamily="34" charset="0"/>
              </a:rPr>
              <a:t>Updates display</a:t>
            </a:r>
          </a:p>
        </p:txBody>
      </p:sp>
      <p:sp>
        <p:nvSpPr>
          <p:cNvPr id="350212" name="Text Box 4"/>
          <p:cNvSpPr txBox="1">
            <a:spLocks noChangeArrowheads="1"/>
          </p:cNvSpPr>
          <p:nvPr/>
        </p:nvSpPr>
        <p:spPr bwMode="auto">
          <a:xfrm>
            <a:off x="3505200" y="1752600"/>
            <a:ext cx="2209800" cy="558800"/>
          </a:xfrm>
          <a:prstGeom prst="rect">
            <a:avLst/>
          </a:prstGeom>
          <a:solidFill>
            <a:schemeClr val="accent5">
              <a:lumMod val="60000"/>
              <a:lumOff val="40000"/>
            </a:schemeClr>
          </a:solidFill>
          <a:ln w="9525">
            <a:solidFill>
              <a:srgbClr val="808080"/>
            </a:solidFill>
            <a:miter lim="800000"/>
            <a:headEnd/>
            <a:tailEnd/>
          </a:ln>
          <a:effectLst>
            <a:outerShdw blurRad="50800" dist="38100" dir="2700000" algn="tl" rotWithShape="0">
              <a:prstClr val="black">
                <a:alpha val="40000"/>
              </a:prstClr>
            </a:outerShdw>
          </a:effectLst>
        </p:spPr>
        <p:txBody>
          <a:bodyPr>
            <a:spAutoFit/>
          </a:bodyPr>
          <a:lstStyle/>
          <a:p>
            <a:pPr eaLnBrk="0" hangingPunct="0">
              <a:spcBef>
                <a:spcPct val="50000"/>
              </a:spcBef>
            </a:pPr>
            <a:r>
              <a:rPr lang="en-US" sz="3000" b="1" dirty="0"/>
              <a:t>Display</a:t>
            </a:r>
          </a:p>
        </p:txBody>
      </p:sp>
      <p:sp>
        <p:nvSpPr>
          <p:cNvPr id="350213" name="Rectangle 5"/>
          <p:cNvSpPr>
            <a:spLocks noGrp="1"/>
          </p:cNvSpPr>
          <p:nvPr>
            <p:ph type="title"/>
          </p:nvPr>
        </p:nvSpPr>
        <p:spPr/>
        <p:txBody>
          <a:bodyPr/>
          <a:lstStyle/>
          <a:p>
            <a:r>
              <a:rPr lang="en-US" dirty="0" smtClean="0">
                <a:latin typeface="Calibri" panose="020F0502020204030204" pitchFamily="34" charset="0"/>
              </a:rPr>
              <a:t>The Interface Cycle</a:t>
            </a:r>
          </a:p>
        </p:txBody>
      </p:sp>
      <p:sp>
        <p:nvSpPr>
          <p:cNvPr id="350214" name="Rectangle 6"/>
          <p:cNvSpPr>
            <a:spLocks noGrp="1"/>
          </p:cNvSpPr>
          <p:nvPr>
            <p:ph type="body" sz="half" idx="1"/>
          </p:nvPr>
        </p:nvSpPr>
        <p:spPr>
          <a:xfrm>
            <a:off x="609600" y="1600200"/>
            <a:ext cx="3965575" cy="4525963"/>
          </a:xfrm>
        </p:spPr>
        <p:txBody>
          <a:bodyPr/>
          <a:lstStyle/>
          <a:p>
            <a:endParaRPr lang="en-US" sz="2600" dirty="0" smtClean="0">
              <a:latin typeface="Calibri" panose="020F0502020204030204" pitchFamily="34" charset="0"/>
            </a:endParaRPr>
          </a:p>
        </p:txBody>
      </p:sp>
      <p:sp>
        <p:nvSpPr>
          <p:cNvPr id="350215" name="AutoShape 7"/>
          <p:cNvSpPr>
            <a:spLocks noChangeArrowheads="1"/>
          </p:cNvSpPr>
          <p:nvPr/>
        </p:nvSpPr>
        <p:spPr bwMode="auto">
          <a:xfrm>
            <a:off x="5062538" y="2667000"/>
            <a:ext cx="3471862" cy="609600"/>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2352620678"/>
      </p:ext>
    </p:extLst>
  </p:cSld>
  <p:clrMapOvr>
    <a:masterClrMapping/>
  </p:clrMapOvr>
  <p:transition>
    <p:dissolve/>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234" name="AutoShape 2"/>
          <p:cNvSpPr>
            <a:spLocks noChangeArrowheads="1"/>
          </p:cNvSpPr>
          <p:nvPr/>
        </p:nvSpPr>
        <p:spPr bwMode="auto">
          <a:xfrm rot="2054188" flipH="1">
            <a:off x="5029200" y="137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1235" name="Rectangle 3"/>
          <p:cNvSpPr>
            <a:spLocks noGrp="1"/>
          </p:cNvSpPr>
          <p:nvPr>
            <p:ph type="body" sz="half" idx="1"/>
          </p:nvPr>
        </p:nvSpPr>
        <p:spPr>
          <a:xfrm>
            <a:off x="228600" y="2058988"/>
            <a:ext cx="4306888" cy="348773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USER</a:t>
            </a:r>
          </a:p>
          <a:p>
            <a:r>
              <a:rPr lang="en-US" sz="3000" dirty="0" smtClean="0">
                <a:latin typeface="Calibri" panose="020F0502020204030204" pitchFamily="34" charset="0"/>
              </a:rPr>
              <a:t>Evaluates and understands display</a:t>
            </a:r>
          </a:p>
          <a:p>
            <a:endParaRPr lang="en-US" sz="3000" b="1" dirty="0" smtClean="0">
              <a:latin typeface="Calibri" panose="020F0502020204030204" pitchFamily="34" charset="0"/>
            </a:endParaRPr>
          </a:p>
        </p:txBody>
      </p:sp>
      <p:sp>
        <p:nvSpPr>
          <p:cNvPr id="351236" name="Rectangle 4"/>
          <p:cNvSpPr>
            <a:spLocks noGrp="1"/>
          </p:cNvSpPr>
          <p:nvPr>
            <p:ph type="body" sz="half" idx="2"/>
          </p:nvPr>
        </p:nvSpPr>
        <p:spPr>
          <a:xfrm>
            <a:off x="4719638" y="2100263"/>
            <a:ext cx="3967162" cy="348138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SYSTEM</a:t>
            </a:r>
          </a:p>
          <a:p>
            <a:r>
              <a:rPr lang="en-US" sz="3000" dirty="0" smtClean="0">
                <a:latin typeface="Calibri" panose="020F0502020204030204" pitchFamily="34" charset="0"/>
              </a:rPr>
              <a:t>Updates display</a:t>
            </a:r>
          </a:p>
        </p:txBody>
      </p:sp>
      <p:sp>
        <p:nvSpPr>
          <p:cNvPr id="351237" name="AutoShape 5"/>
          <p:cNvSpPr>
            <a:spLocks noChangeArrowheads="1"/>
          </p:cNvSpPr>
          <p:nvPr/>
        </p:nvSpPr>
        <p:spPr bwMode="auto">
          <a:xfrm rot="21103418" flipH="1">
            <a:off x="1295400" y="1163638"/>
            <a:ext cx="25908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1238" name="Text Box 6"/>
          <p:cNvSpPr txBox="1">
            <a:spLocks noChangeArrowheads="1"/>
          </p:cNvSpPr>
          <p:nvPr/>
        </p:nvSpPr>
        <p:spPr bwMode="auto">
          <a:xfrm>
            <a:off x="3505200" y="1752600"/>
            <a:ext cx="2209800" cy="558800"/>
          </a:xfrm>
          <a:prstGeom prst="rect">
            <a:avLst/>
          </a:prstGeom>
          <a:solidFill>
            <a:schemeClr val="accent5">
              <a:lumMod val="60000"/>
              <a:lumOff val="40000"/>
            </a:schemeClr>
          </a:solidFill>
          <a:ln w="9525">
            <a:solidFill>
              <a:srgbClr val="808080"/>
            </a:solidFill>
            <a:miter lim="800000"/>
            <a:headEnd/>
            <a:tailEnd/>
          </a:ln>
          <a:effectLst>
            <a:outerShdw blurRad="50800" dist="38100" dir="2700000" algn="tl" rotWithShape="0">
              <a:prstClr val="black">
                <a:alpha val="40000"/>
              </a:prstClr>
            </a:outerShdw>
          </a:effectLst>
        </p:spPr>
        <p:txBody>
          <a:bodyPr>
            <a:spAutoFit/>
          </a:bodyPr>
          <a:lstStyle/>
          <a:p>
            <a:pPr eaLnBrk="0" hangingPunct="0">
              <a:spcBef>
                <a:spcPct val="50000"/>
              </a:spcBef>
            </a:pPr>
            <a:r>
              <a:rPr lang="en-US" sz="3000" b="1"/>
              <a:t>Display</a:t>
            </a:r>
          </a:p>
        </p:txBody>
      </p:sp>
      <p:sp>
        <p:nvSpPr>
          <p:cNvPr id="351239" name="Rectangle 7"/>
          <p:cNvSpPr>
            <a:spLocks noGrp="1"/>
          </p:cNvSpPr>
          <p:nvPr>
            <p:ph type="title"/>
          </p:nvPr>
        </p:nvSpPr>
        <p:spPr/>
        <p:txBody>
          <a:bodyPr/>
          <a:lstStyle/>
          <a:p>
            <a:r>
              <a:rPr lang="en-US" dirty="0" smtClean="0">
                <a:latin typeface="Calibri" panose="020F0502020204030204" pitchFamily="34" charset="0"/>
              </a:rPr>
              <a:t>The Interface Cycle</a:t>
            </a:r>
          </a:p>
        </p:txBody>
      </p:sp>
      <p:sp>
        <p:nvSpPr>
          <p:cNvPr id="351240" name="AutoShape 8"/>
          <p:cNvSpPr>
            <a:spLocks noChangeArrowheads="1"/>
          </p:cNvSpPr>
          <p:nvPr/>
        </p:nvSpPr>
        <p:spPr bwMode="auto">
          <a:xfrm>
            <a:off x="568325" y="2667000"/>
            <a:ext cx="3900488" cy="914400"/>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1894191964"/>
      </p:ext>
    </p:extLst>
  </p:cSld>
  <p:clrMapOvr>
    <a:masterClrMapping/>
  </p:clrMapOvr>
  <p:transition>
    <p:dissolve/>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AutoShape 2"/>
          <p:cNvSpPr>
            <a:spLocks noChangeArrowheads="1"/>
          </p:cNvSpPr>
          <p:nvPr/>
        </p:nvSpPr>
        <p:spPr bwMode="auto">
          <a:xfrm rot="2054188" flipH="1">
            <a:off x="5029200" y="137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2259" name="Rectangle 3"/>
          <p:cNvSpPr>
            <a:spLocks noGrp="1"/>
          </p:cNvSpPr>
          <p:nvPr>
            <p:ph type="body" sz="half" idx="1"/>
          </p:nvPr>
        </p:nvSpPr>
        <p:spPr>
          <a:xfrm>
            <a:off x="228600" y="2058988"/>
            <a:ext cx="4306888" cy="348773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USER</a:t>
            </a:r>
          </a:p>
          <a:p>
            <a:r>
              <a:rPr lang="en-US" sz="3000" dirty="0" smtClean="0">
                <a:latin typeface="Calibri" panose="020F0502020204030204" pitchFamily="34" charset="0"/>
              </a:rPr>
              <a:t>Evaluates and understands display</a:t>
            </a:r>
          </a:p>
          <a:p>
            <a:r>
              <a:rPr lang="en-US" sz="3000" dirty="0" smtClean="0">
                <a:latin typeface="Calibri" panose="020F0502020204030204" pitchFamily="34" charset="0"/>
              </a:rPr>
              <a:t>Formulates goals and actions</a:t>
            </a:r>
          </a:p>
        </p:txBody>
      </p:sp>
      <p:sp>
        <p:nvSpPr>
          <p:cNvPr id="352260" name="Rectangle 4"/>
          <p:cNvSpPr>
            <a:spLocks noGrp="1"/>
          </p:cNvSpPr>
          <p:nvPr>
            <p:ph type="body" sz="half" idx="2"/>
          </p:nvPr>
        </p:nvSpPr>
        <p:spPr>
          <a:xfrm>
            <a:off x="4719638" y="2100263"/>
            <a:ext cx="3967162" cy="348138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SYSTEM</a:t>
            </a:r>
          </a:p>
          <a:p>
            <a:r>
              <a:rPr lang="en-US" sz="3000" dirty="0" smtClean="0">
                <a:latin typeface="Calibri" panose="020F0502020204030204" pitchFamily="34" charset="0"/>
              </a:rPr>
              <a:t>Updates display</a:t>
            </a:r>
          </a:p>
        </p:txBody>
      </p:sp>
      <p:sp>
        <p:nvSpPr>
          <p:cNvPr id="352261" name="AutoShape 5"/>
          <p:cNvSpPr>
            <a:spLocks noChangeArrowheads="1"/>
          </p:cNvSpPr>
          <p:nvPr/>
        </p:nvSpPr>
        <p:spPr bwMode="auto">
          <a:xfrm rot="21103418" flipH="1">
            <a:off x="1295400" y="1163638"/>
            <a:ext cx="25908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2263" name="Rectangle 7"/>
          <p:cNvSpPr>
            <a:spLocks noGrp="1"/>
          </p:cNvSpPr>
          <p:nvPr>
            <p:ph type="title"/>
          </p:nvPr>
        </p:nvSpPr>
        <p:spPr/>
        <p:txBody>
          <a:bodyPr/>
          <a:lstStyle/>
          <a:p>
            <a:r>
              <a:rPr lang="en-US" dirty="0" smtClean="0">
                <a:latin typeface="Calibri" panose="020F0502020204030204" pitchFamily="34" charset="0"/>
              </a:rPr>
              <a:t>The Interface Cycle</a:t>
            </a:r>
          </a:p>
        </p:txBody>
      </p:sp>
      <p:sp>
        <p:nvSpPr>
          <p:cNvPr id="352264" name="AutoShape 8"/>
          <p:cNvSpPr>
            <a:spLocks noChangeArrowheads="1"/>
          </p:cNvSpPr>
          <p:nvPr/>
        </p:nvSpPr>
        <p:spPr bwMode="auto">
          <a:xfrm>
            <a:off x="533400" y="3657600"/>
            <a:ext cx="3581400" cy="914400"/>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2265" name="Text Box 9"/>
          <p:cNvSpPr txBox="1">
            <a:spLocks noChangeArrowheads="1"/>
          </p:cNvSpPr>
          <p:nvPr/>
        </p:nvSpPr>
        <p:spPr bwMode="auto">
          <a:xfrm>
            <a:off x="3505200" y="1752600"/>
            <a:ext cx="2209800" cy="558800"/>
          </a:xfrm>
          <a:prstGeom prst="rect">
            <a:avLst/>
          </a:prstGeom>
          <a:solidFill>
            <a:schemeClr val="accent5">
              <a:lumMod val="60000"/>
              <a:lumOff val="40000"/>
            </a:schemeClr>
          </a:solidFill>
          <a:ln w="9525">
            <a:solidFill>
              <a:srgbClr val="808080"/>
            </a:solidFill>
            <a:miter lim="800000"/>
            <a:headEnd/>
            <a:tailEnd/>
          </a:ln>
          <a:effectLst>
            <a:outerShdw blurRad="50800" dist="38100" dir="2700000" algn="tl" rotWithShape="0">
              <a:prstClr val="black">
                <a:alpha val="40000"/>
              </a:prstClr>
            </a:outerShdw>
          </a:effectLst>
        </p:spPr>
        <p:txBody>
          <a:bodyPr>
            <a:spAutoFit/>
          </a:bodyPr>
          <a:lstStyle/>
          <a:p>
            <a:pPr eaLnBrk="0" hangingPunct="0">
              <a:spcBef>
                <a:spcPct val="50000"/>
              </a:spcBef>
            </a:pPr>
            <a:r>
              <a:rPr lang="en-US" sz="3000" b="1"/>
              <a:t>Display</a:t>
            </a:r>
          </a:p>
        </p:txBody>
      </p:sp>
    </p:spTree>
    <p:extLst>
      <p:ext uri="{BB962C8B-B14F-4D97-AF65-F5344CB8AC3E}">
        <p14:creationId xmlns:p14="http://schemas.microsoft.com/office/powerpoint/2010/main" val="2919361458"/>
      </p:ext>
    </p:extLst>
  </p:cSld>
  <p:clrMapOvr>
    <a:masterClrMapping/>
  </p:clrMapOvr>
  <p:transition>
    <p:dissolve/>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AutoShape 3"/>
          <p:cNvSpPr>
            <a:spLocks noChangeArrowheads="1"/>
          </p:cNvSpPr>
          <p:nvPr/>
        </p:nvSpPr>
        <p:spPr bwMode="auto">
          <a:xfrm rot="2054188" flipV="1">
            <a:off x="1066800" y="518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3282" name="AutoShape 2"/>
          <p:cNvSpPr>
            <a:spLocks noChangeArrowheads="1"/>
          </p:cNvSpPr>
          <p:nvPr/>
        </p:nvSpPr>
        <p:spPr bwMode="auto">
          <a:xfrm rot="2054188" flipH="1">
            <a:off x="5029200" y="137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3283" name="Rectangle 3"/>
          <p:cNvSpPr>
            <a:spLocks noGrp="1"/>
          </p:cNvSpPr>
          <p:nvPr>
            <p:ph type="body" sz="half" idx="1"/>
          </p:nvPr>
        </p:nvSpPr>
        <p:spPr>
          <a:xfrm>
            <a:off x="228600" y="2058988"/>
            <a:ext cx="4306888" cy="348773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USER</a:t>
            </a:r>
          </a:p>
          <a:p>
            <a:r>
              <a:rPr lang="en-US" sz="3000" dirty="0" smtClean="0">
                <a:latin typeface="Calibri" panose="020F0502020204030204" pitchFamily="34" charset="0"/>
              </a:rPr>
              <a:t>Evaluates and understands display</a:t>
            </a:r>
          </a:p>
          <a:p>
            <a:r>
              <a:rPr lang="en-US" sz="3000" dirty="0" smtClean="0">
                <a:latin typeface="Calibri" panose="020F0502020204030204" pitchFamily="34" charset="0"/>
              </a:rPr>
              <a:t>Formulates goals and actions</a:t>
            </a:r>
          </a:p>
          <a:p>
            <a:r>
              <a:rPr lang="en-US" sz="3000" dirty="0" smtClean="0">
                <a:latin typeface="Calibri" panose="020F0502020204030204" pitchFamily="34" charset="0"/>
              </a:rPr>
              <a:t>Acts to produce inputs</a:t>
            </a:r>
          </a:p>
        </p:txBody>
      </p:sp>
      <p:sp>
        <p:nvSpPr>
          <p:cNvPr id="353284" name="Rectangle 4"/>
          <p:cNvSpPr>
            <a:spLocks noGrp="1"/>
          </p:cNvSpPr>
          <p:nvPr>
            <p:ph type="body" sz="half" idx="2"/>
          </p:nvPr>
        </p:nvSpPr>
        <p:spPr>
          <a:xfrm>
            <a:off x="4719638" y="2100263"/>
            <a:ext cx="3967162" cy="348138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SYSTEM</a:t>
            </a:r>
          </a:p>
          <a:p>
            <a:r>
              <a:rPr lang="en-US" sz="3000" dirty="0" smtClean="0">
                <a:latin typeface="Calibri" panose="020F0502020204030204" pitchFamily="34" charset="0"/>
              </a:rPr>
              <a:t>Updates display</a:t>
            </a:r>
          </a:p>
        </p:txBody>
      </p:sp>
      <p:sp>
        <p:nvSpPr>
          <p:cNvPr id="353285" name="AutoShape 5"/>
          <p:cNvSpPr>
            <a:spLocks noChangeArrowheads="1"/>
          </p:cNvSpPr>
          <p:nvPr/>
        </p:nvSpPr>
        <p:spPr bwMode="auto">
          <a:xfrm rot="21103418" flipH="1">
            <a:off x="1295400" y="1163638"/>
            <a:ext cx="25908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3287" name="Rectangle 7"/>
          <p:cNvSpPr>
            <a:spLocks noGrp="1"/>
          </p:cNvSpPr>
          <p:nvPr>
            <p:ph type="title"/>
          </p:nvPr>
        </p:nvSpPr>
        <p:spPr/>
        <p:txBody>
          <a:bodyPr/>
          <a:lstStyle/>
          <a:p>
            <a:r>
              <a:rPr lang="en-US" dirty="0" smtClean="0">
                <a:latin typeface="Calibri" panose="020F0502020204030204" pitchFamily="34" charset="0"/>
              </a:rPr>
              <a:t>The Interface Cycle</a:t>
            </a:r>
          </a:p>
        </p:txBody>
      </p:sp>
      <p:sp>
        <p:nvSpPr>
          <p:cNvPr id="353289" name="Text Box 9"/>
          <p:cNvSpPr txBox="1">
            <a:spLocks noChangeArrowheads="1"/>
          </p:cNvSpPr>
          <p:nvPr/>
        </p:nvSpPr>
        <p:spPr bwMode="auto">
          <a:xfrm>
            <a:off x="3505200" y="1752600"/>
            <a:ext cx="2209800" cy="558800"/>
          </a:xfrm>
          <a:prstGeom prst="rect">
            <a:avLst/>
          </a:prstGeom>
          <a:solidFill>
            <a:schemeClr val="accent5">
              <a:lumMod val="60000"/>
              <a:lumOff val="40000"/>
            </a:schemeClr>
          </a:solidFill>
          <a:ln w="9525">
            <a:solidFill>
              <a:srgbClr val="808080"/>
            </a:solidFill>
            <a:miter lim="800000"/>
            <a:headEnd/>
            <a:tailEnd/>
          </a:ln>
          <a:effectLst>
            <a:outerShdw blurRad="50800" dist="38100" dir="2700000" algn="tl" rotWithShape="0">
              <a:prstClr val="black">
                <a:alpha val="40000"/>
              </a:prstClr>
            </a:outerShdw>
          </a:effectLst>
        </p:spPr>
        <p:txBody>
          <a:bodyPr>
            <a:spAutoFit/>
          </a:bodyPr>
          <a:lstStyle/>
          <a:p>
            <a:pPr eaLnBrk="0" hangingPunct="0">
              <a:spcBef>
                <a:spcPct val="50000"/>
              </a:spcBef>
            </a:pPr>
            <a:r>
              <a:rPr lang="en-US" sz="3000" b="1"/>
              <a:t>Display</a:t>
            </a:r>
          </a:p>
        </p:txBody>
      </p:sp>
      <p:sp>
        <p:nvSpPr>
          <p:cNvPr id="10" name="Text Box 7"/>
          <p:cNvSpPr txBox="1">
            <a:spLocks noChangeArrowheads="1"/>
          </p:cNvSpPr>
          <p:nvPr/>
        </p:nvSpPr>
        <p:spPr bwMode="auto">
          <a:xfrm>
            <a:off x="2971800" y="5334000"/>
            <a:ext cx="3352800" cy="558800"/>
          </a:xfrm>
          <a:prstGeom prst="rect">
            <a:avLst/>
          </a:prstGeom>
          <a:solidFill>
            <a:schemeClr val="accent5">
              <a:lumMod val="60000"/>
              <a:lumOff val="40000"/>
            </a:schemeClr>
          </a:solidFill>
          <a:ln w="9525">
            <a:solidFill>
              <a:srgbClr val="808080"/>
            </a:solidFill>
            <a:miter lim="800000"/>
            <a:headEnd/>
            <a:tailEnd/>
          </a:ln>
          <a:effectLst>
            <a:outerShdw blurRad="50800" dist="38100" dir="2700000" algn="tl" rotWithShape="0">
              <a:prstClr val="black">
                <a:alpha val="40000"/>
              </a:prstClr>
            </a:outerShdw>
          </a:effectLst>
        </p:spPr>
        <p:txBody>
          <a:bodyPr>
            <a:spAutoFit/>
          </a:bodyPr>
          <a:lstStyle/>
          <a:p>
            <a:pPr eaLnBrk="0" hangingPunct="0">
              <a:spcBef>
                <a:spcPct val="50000"/>
              </a:spcBef>
            </a:pPr>
            <a:r>
              <a:rPr lang="en-US" sz="3000" b="1"/>
              <a:t>Input Devices</a:t>
            </a:r>
          </a:p>
        </p:txBody>
      </p:sp>
      <p:sp>
        <p:nvSpPr>
          <p:cNvPr id="353288" name="AutoShape 8"/>
          <p:cNvSpPr>
            <a:spLocks noChangeArrowheads="1"/>
          </p:cNvSpPr>
          <p:nvPr/>
        </p:nvSpPr>
        <p:spPr bwMode="auto">
          <a:xfrm>
            <a:off x="533400" y="4572000"/>
            <a:ext cx="3895725" cy="838200"/>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Tree>
    <p:extLst>
      <p:ext uri="{BB962C8B-B14F-4D97-AF65-F5344CB8AC3E}">
        <p14:creationId xmlns:p14="http://schemas.microsoft.com/office/powerpoint/2010/main" val="3471713712"/>
      </p:ext>
    </p:extLst>
  </p:cSld>
  <p:clrMapOvr>
    <a:masterClrMapping/>
  </p:clrMapOvr>
  <p:transition>
    <p:dissolve/>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306" name="AutoShape 2"/>
          <p:cNvSpPr>
            <a:spLocks noChangeArrowheads="1"/>
          </p:cNvSpPr>
          <p:nvPr/>
        </p:nvSpPr>
        <p:spPr bwMode="auto">
          <a:xfrm rot="2054188" flipH="1">
            <a:off x="5029200" y="137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4307" name="AutoShape 3"/>
          <p:cNvSpPr>
            <a:spLocks noChangeArrowheads="1"/>
          </p:cNvSpPr>
          <p:nvPr/>
        </p:nvSpPr>
        <p:spPr bwMode="auto">
          <a:xfrm rot="2054188" flipV="1">
            <a:off x="1066800" y="518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4308" name="Rectangle 4"/>
          <p:cNvSpPr>
            <a:spLocks noGrp="1"/>
          </p:cNvSpPr>
          <p:nvPr>
            <p:ph type="body" sz="half" idx="1"/>
          </p:nvPr>
        </p:nvSpPr>
        <p:spPr>
          <a:xfrm>
            <a:off x="228600" y="2058988"/>
            <a:ext cx="4306888" cy="348773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USER</a:t>
            </a:r>
          </a:p>
          <a:p>
            <a:r>
              <a:rPr lang="en-US" sz="3000" dirty="0" smtClean="0">
                <a:latin typeface="Calibri" panose="020F0502020204030204" pitchFamily="34" charset="0"/>
              </a:rPr>
              <a:t>Evaluates and understands display</a:t>
            </a:r>
          </a:p>
          <a:p>
            <a:r>
              <a:rPr lang="en-US" sz="3000" dirty="0" smtClean="0">
                <a:latin typeface="Calibri" panose="020F0502020204030204" pitchFamily="34" charset="0"/>
              </a:rPr>
              <a:t>Formulates goals and actions</a:t>
            </a:r>
          </a:p>
          <a:p>
            <a:r>
              <a:rPr lang="en-US" sz="3000" dirty="0" smtClean="0">
                <a:latin typeface="Calibri" panose="020F0502020204030204" pitchFamily="34" charset="0"/>
              </a:rPr>
              <a:t>Acts to produce inputs</a:t>
            </a:r>
          </a:p>
        </p:txBody>
      </p:sp>
      <p:sp>
        <p:nvSpPr>
          <p:cNvPr id="354309" name="Rectangle 5"/>
          <p:cNvSpPr>
            <a:spLocks noGrp="1"/>
          </p:cNvSpPr>
          <p:nvPr>
            <p:ph type="body" sz="half" idx="2"/>
          </p:nvPr>
        </p:nvSpPr>
        <p:spPr>
          <a:xfrm>
            <a:off x="4719638" y="2100263"/>
            <a:ext cx="3967162" cy="348138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SYSTEM</a:t>
            </a:r>
          </a:p>
          <a:p>
            <a:r>
              <a:rPr lang="en-US" sz="3000" dirty="0" smtClean="0">
                <a:latin typeface="Calibri" panose="020F0502020204030204" pitchFamily="34" charset="0"/>
              </a:rPr>
              <a:t>Updates display</a:t>
            </a:r>
          </a:p>
          <a:p>
            <a:pPr marL="0" indent="0">
              <a:buNone/>
            </a:pPr>
            <a:r>
              <a:rPr lang="en-US" sz="3000" dirty="0" smtClean="0">
                <a:latin typeface="Calibri" panose="020F0502020204030204" pitchFamily="34" charset="0"/>
              </a:rPr>
              <a:t/>
            </a:r>
            <a:br>
              <a:rPr lang="en-US" sz="3000" dirty="0" smtClean="0">
                <a:latin typeface="Calibri" panose="020F0502020204030204" pitchFamily="34" charset="0"/>
              </a:rPr>
            </a:br>
            <a:r>
              <a:rPr lang="en-US" sz="3000" dirty="0" smtClean="0">
                <a:latin typeface="Calibri" panose="020F0502020204030204" pitchFamily="34" charset="0"/>
              </a:rPr>
              <a:t>	</a:t>
            </a:r>
          </a:p>
          <a:p>
            <a:r>
              <a:rPr lang="en-US" sz="3000" dirty="0" smtClean="0">
                <a:latin typeface="Calibri" panose="020F0502020204030204" pitchFamily="34" charset="0"/>
              </a:rPr>
              <a:t>Interprets input events</a:t>
            </a:r>
          </a:p>
        </p:txBody>
      </p:sp>
      <p:sp>
        <p:nvSpPr>
          <p:cNvPr id="354310" name="AutoShape 6"/>
          <p:cNvSpPr>
            <a:spLocks noChangeArrowheads="1"/>
          </p:cNvSpPr>
          <p:nvPr/>
        </p:nvSpPr>
        <p:spPr bwMode="auto">
          <a:xfrm rot="19324312" flipV="1">
            <a:off x="5410200" y="518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4311" name="Text Box 7"/>
          <p:cNvSpPr txBox="1">
            <a:spLocks noChangeArrowheads="1"/>
          </p:cNvSpPr>
          <p:nvPr/>
        </p:nvSpPr>
        <p:spPr bwMode="auto">
          <a:xfrm>
            <a:off x="2971800" y="5334000"/>
            <a:ext cx="3352800" cy="558800"/>
          </a:xfrm>
          <a:prstGeom prst="rect">
            <a:avLst/>
          </a:prstGeom>
          <a:solidFill>
            <a:schemeClr val="accent5">
              <a:lumMod val="60000"/>
              <a:lumOff val="40000"/>
            </a:schemeClr>
          </a:solidFill>
          <a:ln w="9525">
            <a:solidFill>
              <a:srgbClr val="808080"/>
            </a:solidFill>
            <a:miter lim="800000"/>
            <a:headEnd/>
            <a:tailEnd/>
          </a:ln>
          <a:effectLst>
            <a:outerShdw blurRad="50800" dist="38100" dir="2700000" algn="tl" rotWithShape="0">
              <a:prstClr val="black">
                <a:alpha val="40000"/>
              </a:prstClr>
            </a:outerShdw>
          </a:effectLst>
        </p:spPr>
        <p:txBody>
          <a:bodyPr>
            <a:spAutoFit/>
          </a:bodyPr>
          <a:lstStyle/>
          <a:p>
            <a:pPr eaLnBrk="0" hangingPunct="0">
              <a:spcBef>
                <a:spcPct val="50000"/>
              </a:spcBef>
            </a:pPr>
            <a:r>
              <a:rPr lang="en-US" sz="3000" b="1"/>
              <a:t>Input Devices</a:t>
            </a:r>
          </a:p>
        </p:txBody>
      </p:sp>
      <p:sp>
        <p:nvSpPr>
          <p:cNvPr id="354312" name="AutoShape 8"/>
          <p:cNvSpPr>
            <a:spLocks noChangeArrowheads="1"/>
          </p:cNvSpPr>
          <p:nvPr/>
        </p:nvSpPr>
        <p:spPr bwMode="auto">
          <a:xfrm rot="21103418" flipH="1">
            <a:off x="1295400" y="1163638"/>
            <a:ext cx="25908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354314" name="Rectangle 10"/>
          <p:cNvSpPr>
            <a:spLocks noGrp="1"/>
          </p:cNvSpPr>
          <p:nvPr>
            <p:ph type="title"/>
          </p:nvPr>
        </p:nvSpPr>
        <p:spPr/>
        <p:txBody>
          <a:bodyPr/>
          <a:lstStyle/>
          <a:p>
            <a:r>
              <a:rPr lang="en-US" dirty="0" smtClean="0">
                <a:latin typeface="Calibri" panose="020F0502020204030204" pitchFamily="34" charset="0"/>
              </a:rPr>
              <a:t>The Interface Cycle</a:t>
            </a:r>
          </a:p>
        </p:txBody>
      </p:sp>
      <p:sp>
        <p:nvSpPr>
          <p:cNvPr id="354315" name="AutoShape 11"/>
          <p:cNvSpPr>
            <a:spLocks noChangeArrowheads="1"/>
          </p:cNvSpPr>
          <p:nvPr/>
        </p:nvSpPr>
        <p:spPr bwMode="auto">
          <a:xfrm>
            <a:off x="5029200" y="4267200"/>
            <a:ext cx="3352800" cy="914400"/>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54316" name="Text Box 12"/>
          <p:cNvSpPr txBox="1">
            <a:spLocks noChangeArrowheads="1"/>
          </p:cNvSpPr>
          <p:nvPr/>
        </p:nvSpPr>
        <p:spPr bwMode="auto">
          <a:xfrm>
            <a:off x="3505200" y="1752600"/>
            <a:ext cx="2209800" cy="558800"/>
          </a:xfrm>
          <a:prstGeom prst="rect">
            <a:avLst/>
          </a:prstGeom>
          <a:solidFill>
            <a:schemeClr val="accent5">
              <a:lumMod val="60000"/>
              <a:lumOff val="40000"/>
            </a:schemeClr>
          </a:solidFill>
          <a:ln w="9525">
            <a:solidFill>
              <a:srgbClr val="808080"/>
            </a:solidFill>
            <a:miter lim="800000"/>
            <a:headEnd/>
            <a:tailEnd/>
          </a:ln>
          <a:effectLst>
            <a:outerShdw blurRad="50800" dist="38100" dir="2700000" algn="tl" rotWithShape="0">
              <a:prstClr val="black">
                <a:alpha val="40000"/>
              </a:prstClr>
            </a:outerShdw>
          </a:effectLst>
        </p:spPr>
        <p:txBody>
          <a:bodyPr>
            <a:spAutoFit/>
          </a:bodyPr>
          <a:lstStyle/>
          <a:p>
            <a:pPr eaLnBrk="0" hangingPunct="0">
              <a:spcBef>
                <a:spcPct val="50000"/>
              </a:spcBef>
            </a:pPr>
            <a:r>
              <a:rPr lang="en-US" sz="3000" b="1"/>
              <a:t>Display</a:t>
            </a:r>
          </a:p>
        </p:txBody>
      </p:sp>
    </p:spTree>
    <p:extLst>
      <p:ext uri="{BB962C8B-B14F-4D97-AF65-F5344CB8AC3E}">
        <p14:creationId xmlns:p14="http://schemas.microsoft.com/office/powerpoint/2010/main" val="3552482369"/>
      </p:ext>
    </p:extLst>
  </p:cSld>
  <p:clrMapOvr>
    <a:masterClrMapping/>
  </p:clrMapOvr>
  <p:transition>
    <p:dissolv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5922" name="Rectangle 2"/>
          <p:cNvSpPr>
            <a:spLocks noGrp="1" noChangeArrowheads="1"/>
          </p:cNvSpPr>
          <p:nvPr>
            <p:ph type="title" idx="4294967295"/>
          </p:nvPr>
        </p:nvSpPr>
        <p:spPr/>
        <p:txBody>
          <a:bodyPr/>
          <a:lstStyle/>
          <a:p>
            <a:pPr eaLnBrk="1" hangingPunct="1"/>
            <a:r>
              <a:rPr lang="en-US" dirty="0" smtClean="0">
                <a:latin typeface="Calibri" panose="020F0502020204030204" pitchFamily="34" charset="0"/>
              </a:rPr>
              <a:t>Visible Spectrum</a:t>
            </a:r>
          </a:p>
        </p:txBody>
      </p:sp>
      <p:pic>
        <p:nvPicPr>
          <p:cNvPr id="465923" name="Picture 3" descr="visible-spectr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1613" y="2286000"/>
            <a:ext cx="8713787" cy="2559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65366437"/>
      </p:ext>
    </p:extLst>
  </p:cSld>
  <p:clrMapOvr>
    <a:masterClrMapping/>
  </p:clrMapOvr>
  <p:transition>
    <p:dissolve/>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938" name="AutoShape 2"/>
          <p:cNvSpPr>
            <a:spLocks noChangeArrowheads="1"/>
          </p:cNvSpPr>
          <p:nvPr/>
        </p:nvSpPr>
        <p:spPr bwMode="auto">
          <a:xfrm rot="2054188" flipH="1">
            <a:off x="5029200" y="137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423939" name="AutoShape 3"/>
          <p:cNvSpPr>
            <a:spLocks noChangeArrowheads="1"/>
          </p:cNvSpPr>
          <p:nvPr/>
        </p:nvSpPr>
        <p:spPr bwMode="auto">
          <a:xfrm rot="2054188" flipV="1">
            <a:off x="1066800" y="518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423940" name="Rectangle 4"/>
          <p:cNvSpPr>
            <a:spLocks noGrp="1"/>
          </p:cNvSpPr>
          <p:nvPr>
            <p:ph type="body" sz="half" idx="1"/>
          </p:nvPr>
        </p:nvSpPr>
        <p:spPr>
          <a:xfrm>
            <a:off x="228600" y="2058988"/>
            <a:ext cx="4306888" cy="348773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USER</a:t>
            </a:r>
          </a:p>
          <a:p>
            <a:r>
              <a:rPr lang="en-US" sz="3000" dirty="0" smtClean="0">
                <a:latin typeface="Calibri" panose="020F0502020204030204" pitchFamily="34" charset="0"/>
              </a:rPr>
              <a:t>Evaluates and understands display</a:t>
            </a:r>
          </a:p>
          <a:p>
            <a:r>
              <a:rPr lang="en-US" sz="3000" dirty="0" smtClean="0">
                <a:latin typeface="Calibri" panose="020F0502020204030204" pitchFamily="34" charset="0"/>
              </a:rPr>
              <a:t>Formulates goals and actions</a:t>
            </a:r>
          </a:p>
          <a:p>
            <a:r>
              <a:rPr lang="en-US" sz="3000" dirty="0" smtClean="0">
                <a:latin typeface="Calibri" panose="020F0502020204030204" pitchFamily="34" charset="0"/>
              </a:rPr>
              <a:t>Acts to produce inputs</a:t>
            </a:r>
          </a:p>
        </p:txBody>
      </p:sp>
      <p:sp>
        <p:nvSpPr>
          <p:cNvPr id="423941" name="Rectangle 5"/>
          <p:cNvSpPr>
            <a:spLocks noGrp="1"/>
          </p:cNvSpPr>
          <p:nvPr>
            <p:ph type="body" sz="half" idx="2"/>
          </p:nvPr>
        </p:nvSpPr>
        <p:spPr>
          <a:xfrm>
            <a:off x="4719638" y="2100263"/>
            <a:ext cx="3967162" cy="3481387"/>
          </a:xfrm>
          <a:solidFill>
            <a:schemeClr val="accent5">
              <a:lumMod val="60000"/>
              <a:lumOff val="40000"/>
            </a:schemeClr>
          </a:solidFill>
          <a:ln>
            <a:solidFill>
              <a:srgbClr val="808080"/>
            </a:solidFill>
            <a:miter lim="800000"/>
            <a:headEnd/>
            <a:tailEnd/>
          </a:ln>
          <a:effectLst>
            <a:outerShdw blurRad="50800" dist="38100" dir="2700000" algn="tl" rotWithShape="0">
              <a:prstClr val="black">
                <a:alpha val="40000"/>
              </a:prstClr>
            </a:outerShdw>
          </a:effectLst>
        </p:spPr>
        <p:txBody>
          <a:bodyPr/>
          <a:lstStyle/>
          <a:p>
            <a:pPr algn="ctr">
              <a:buFont typeface="Arial" pitchFamily="34" charset="0"/>
              <a:buNone/>
            </a:pPr>
            <a:r>
              <a:rPr lang="en-US" sz="3000" b="1" dirty="0" smtClean="0">
                <a:latin typeface="Calibri" panose="020F0502020204030204" pitchFamily="34" charset="0"/>
              </a:rPr>
              <a:t>SYSTEM</a:t>
            </a:r>
          </a:p>
          <a:p>
            <a:r>
              <a:rPr lang="en-US" sz="3000" dirty="0" smtClean="0">
                <a:latin typeface="Calibri" panose="020F0502020204030204" pitchFamily="34" charset="0"/>
              </a:rPr>
              <a:t>Updates display</a:t>
            </a:r>
          </a:p>
          <a:p>
            <a:r>
              <a:rPr lang="en-US" sz="3000" dirty="0" smtClean="0">
                <a:latin typeface="Calibri" panose="020F0502020204030204" pitchFamily="34" charset="0"/>
              </a:rPr>
              <a:t>Updates internal </a:t>
            </a:r>
            <a:br>
              <a:rPr lang="en-US" sz="3000" dirty="0" smtClean="0">
                <a:latin typeface="Calibri" panose="020F0502020204030204" pitchFamily="34" charset="0"/>
              </a:rPr>
            </a:br>
            <a:r>
              <a:rPr lang="en-US" sz="3000" dirty="0" smtClean="0">
                <a:latin typeface="Calibri" panose="020F0502020204030204" pitchFamily="34" charset="0"/>
              </a:rPr>
              <a:t>state	</a:t>
            </a:r>
          </a:p>
          <a:p>
            <a:r>
              <a:rPr lang="en-US" sz="3000" dirty="0" smtClean="0">
                <a:latin typeface="Calibri" panose="020F0502020204030204" pitchFamily="34" charset="0"/>
              </a:rPr>
              <a:t>Interprets input events</a:t>
            </a:r>
          </a:p>
        </p:txBody>
      </p:sp>
      <p:sp>
        <p:nvSpPr>
          <p:cNvPr id="423942" name="AutoShape 6"/>
          <p:cNvSpPr>
            <a:spLocks noChangeArrowheads="1"/>
          </p:cNvSpPr>
          <p:nvPr/>
        </p:nvSpPr>
        <p:spPr bwMode="auto">
          <a:xfrm rot="19324312" flipV="1">
            <a:off x="5410200" y="5181600"/>
            <a:ext cx="22860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423943" name="Text Box 7"/>
          <p:cNvSpPr txBox="1">
            <a:spLocks noChangeArrowheads="1"/>
          </p:cNvSpPr>
          <p:nvPr/>
        </p:nvSpPr>
        <p:spPr bwMode="auto">
          <a:xfrm>
            <a:off x="2971800" y="5334000"/>
            <a:ext cx="3352800" cy="558800"/>
          </a:xfrm>
          <a:prstGeom prst="rect">
            <a:avLst/>
          </a:prstGeom>
          <a:solidFill>
            <a:schemeClr val="accent5">
              <a:lumMod val="60000"/>
              <a:lumOff val="40000"/>
            </a:schemeClr>
          </a:solidFill>
          <a:ln w="9525">
            <a:solidFill>
              <a:srgbClr val="808080"/>
            </a:solidFill>
            <a:miter lim="800000"/>
            <a:headEnd/>
            <a:tailEnd/>
          </a:ln>
          <a:effectLst>
            <a:outerShdw blurRad="50800" dist="38100" dir="2700000" algn="tl" rotWithShape="0">
              <a:prstClr val="black">
                <a:alpha val="40000"/>
              </a:prstClr>
            </a:outerShdw>
          </a:effectLst>
        </p:spPr>
        <p:txBody>
          <a:bodyPr>
            <a:spAutoFit/>
          </a:bodyPr>
          <a:lstStyle/>
          <a:p>
            <a:pPr eaLnBrk="0" hangingPunct="0">
              <a:spcBef>
                <a:spcPct val="50000"/>
              </a:spcBef>
            </a:pPr>
            <a:r>
              <a:rPr lang="en-US" sz="3000" b="1"/>
              <a:t>Input Devices</a:t>
            </a:r>
          </a:p>
        </p:txBody>
      </p:sp>
      <p:sp>
        <p:nvSpPr>
          <p:cNvPr id="423944" name="AutoShape 8"/>
          <p:cNvSpPr>
            <a:spLocks noChangeArrowheads="1"/>
          </p:cNvSpPr>
          <p:nvPr/>
        </p:nvSpPr>
        <p:spPr bwMode="auto">
          <a:xfrm rot="21103418" flipH="1">
            <a:off x="1295400" y="1163638"/>
            <a:ext cx="2590800" cy="1295400"/>
          </a:xfrm>
          <a:custGeom>
            <a:avLst/>
            <a:gdLst>
              <a:gd name="G0" fmla="+- 0 0 0"/>
              <a:gd name="G1" fmla="+- 9636278 0 0"/>
              <a:gd name="G2" fmla="+- 0 0 9636278"/>
              <a:gd name="G3" fmla="+- 10800 0 0"/>
              <a:gd name="G4" fmla="+- 0 0 0"/>
              <a:gd name="T0" fmla="*/ 360 256 1"/>
              <a:gd name="T1" fmla="*/ 0 256 1"/>
              <a:gd name="G5" fmla="+- G2 T0 T1"/>
              <a:gd name="G6" fmla="?: G2 G2 G5"/>
              <a:gd name="G7" fmla="+- 0 0 G6"/>
              <a:gd name="G8" fmla="+- 5400 0 0"/>
              <a:gd name="G9" fmla="+- 0 0 9636278"/>
              <a:gd name="G10" fmla="+- 5400 0 2700"/>
              <a:gd name="G11" fmla="cos G10 0"/>
              <a:gd name="G12" fmla="sin G10 0"/>
              <a:gd name="G13" fmla="cos 13500 0"/>
              <a:gd name="G14" fmla="sin 13500 0"/>
              <a:gd name="G15" fmla="+- G11 10800 0"/>
              <a:gd name="G16" fmla="+- G12 10800 0"/>
              <a:gd name="G17" fmla="+- G13 10800 0"/>
              <a:gd name="G18" fmla="+- G14 10800 0"/>
              <a:gd name="G19" fmla="*/ 5400 1 2"/>
              <a:gd name="G20" fmla="+- G19 5400 0"/>
              <a:gd name="G21" fmla="cos G20 0"/>
              <a:gd name="G22" fmla="sin G20 0"/>
              <a:gd name="G23" fmla="+- G21 10800 0"/>
              <a:gd name="G24" fmla="+- G12 G23 G22"/>
              <a:gd name="G25" fmla="+- G22 G23 G11"/>
              <a:gd name="G26" fmla="cos 10800 0"/>
              <a:gd name="G27" fmla="sin 10800 0"/>
              <a:gd name="G28" fmla="cos 5400 0"/>
              <a:gd name="G29" fmla="sin 5400 0"/>
              <a:gd name="G30" fmla="+- G26 10800 0"/>
              <a:gd name="G31" fmla="+- G27 10800 0"/>
              <a:gd name="G32" fmla="+- G28 10800 0"/>
              <a:gd name="G33" fmla="+- G29 10800 0"/>
              <a:gd name="G34" fmla="+- G19 5400 0"/>
              <a:gd name="G35" fmla="cos G34 9636278"/>
              <a:gd name="G36" fmla="sin G34 9636278"/>
              <a:gd name="G37" fmla="+/ 9636278 0 2"/>
              <a:gd name="T2" fmla="*/ 180 256 1"/>
              <a:gd name="T3" fmla="*/ 0 256 1"/>
              <a:gd name="G38" fmla="+- G37 T2 T3"/>
              <a:gd name="G39" fmla="?: G2 G37 G38"/>
              <a:gd name="G40" fmla="cos 10800 G39"/>
              <a:gd name="G41" fmla="sin 10800 G39"/>
              <a:gd name="G42" fmla="cos 5400 G39"/>
              <a:gd name="G43" fmla="sin 5400 G39"/>
              <a:gd name="G44" fmla="+- G40 10800 0"/>
              <a:gd name="G45" fmla="+- G41 10800 0"/>
              <a:gd name="G46" fmla="+- G42 10800 0"/>
              <a:gd name="G47" fmla="+- G43 10800 0"/>
              <a:gd name="G48" fmla="+- G35 10800 0"/>
              <a:gd name="G49" fmla="+- G36 10800 0"/>
              <a:gd name="T4" fmla="*/ 7736 w 21600"/>
              <a:gd name="T5" fmla="*/ 443 h 21600"/>
              <a:gd name="T6" fmla="*/ 4003 w 21600"/>
              <a:gd name="T7" fmla="*/ 15207 h 21600"/>
              <a:gd name="T8" fmla="*/ 9268 w 21600"/>
              <a:gd name="T9" fmla="*/ 5621 h 21600"/>
              <a:gd name="T10" fmla="*/ 24300 w 21600"/>
              <a:gd name="T11" fmla="*/ 10800 h 21600"/>
              <a:gd name="T12" fmla="*/ 18900 w 21600"/>
              <a:gd name="T13" fmla="*/ 16200 h 21600"/>
              <a:gd name="T14" fmla="*/ 13500 w 21600"/>
              <a:gd name="T15" fmla="*/ 10800 h 21600"/>
              <a:gd name="T16" fmla="*/ 3163 w 21600"/>
              <a:gd name="T17" fmla="*/ 3163 h 21600"/>
              <a:gd name="T18" fmla="*/ 18437 w 21600"/>
              <a:gd name="T19" fmla="*/ 18437 h 21600"/>
            </a:gdLst>
            <a:ahLst/>
            <a:cxnLst>
              <a:cxn ang="0">
                <a:pos x="T4" y="T5"/>
              </a:cxn>
              <a:cxn ang="0">
                <a:pos x="T6" y="T7"/>
              </a:cxn>
              <a:cxn ang="0">
                <a:pos x="T8" y="T9"/>
              </a:cxn>
              <a:cxn ang="0">
                <a:pos x="T10" y="T11"/>
              </a:cxn>
              <a:cxn ang="0">
                <a:pos x="T12" y="T13"/>
              </a:cxn>
              <a:cxn ang="0">
                <a:pos x="T14" y="T15"/>
              </a:cxn>
            </a:cxnLst>
            <a:rect l="T16" t="T17" r="T18" b="T19"/>
            <a:pathLst>
              <a:path w="21600" h="21600">
                <a:moveTo>
                  <a:pt x="16200" y="10800"/>
                </a:moveTo>
                <a:cubicBezTo>
                  <a:pt x="16200" y="7817"/>
                  <a:pt x="13782" y="5400"/>
                  <a:pt x="10800" y="5400"/>
                </a:cubicBezTo>
                <a:cubicBezTo>
                  <a:pt x="7817" y="5400"/>
                  <a:pt x="5400" y="7817"/>
                  <a:pt x="5400" y="10800"/>
                </a:cubicBezTo>
                <a:cubicBezTo>
                  <a:pt x="5399" y="11842"/>
                  <a:pt x="5701" y="12863"/>
                  <a:pt x="6269" y="13738"/>
                </a:cubicBezTo>
                <a:lnTo>
                  <a:pt x="1738" y="16676"/>
                </a:lnTo>
                <a:cubicBezTo>
                  <a:pt x="603" y="14926"/>
                  <a:pt x="0" y="12885"/>
                  <a:pt x="0" y="10800"/>
                </a:cubicBezTo>
                <a:cubicBezTo>
                  <a:pt x="0" y="4835"/>
                  <a:pt x="4835" y="0"/>
                  <a:pt x="10800" y="0"/>
                </a:cubicBezTo>
                <a:cubicBezTo>
                  <a:pt x="16764" y="-1"/>
                  <a:pt x="21599" y="4835"/>
                  <a:pt x="21600" y="10799"/>
                </a:cubicBezTo>
                <a:lnTo>
                  <a:pt x="21600" y="10800"/>
                </a:lnTo>
                <a:lnTo>
                  <a:pt x="24300" y="10800"/>
                </a:lnTo>
                <a:lnTo>
                  <a:pt x="18900" y="16200"/>
                </a:lnTo>
                <a:lnTo>
                  <a:pt x="13500" y="10800"/>
                </a:lnTo>
                <a:lnTo>
                  <a:pt x="16200" y="10800"/>
                </a:lnTo>
                <a:close/>
              </a:path>
            </a:pathLst>
          </a:custGeom>
          <a:solidFill>
            <a:srgbClr val="99CCFF"/>
          </a:solidFill>
          <a:ln w="9525">
            <a:solidFill>
              <a:srgbClr val="808080"/>
            </a:solidFill>
            <a:miter lim="800000"/>
            <a:headEnd/>
            <a:tailEnd/>
          </a:ln>
        </p:spPr>
        <p:txBody>
          <a:bodyPr wrap="none" anchor="ctr"/>
          <a:lstStyle/>
          <a:p>
            <a:endParaRPr lang="en-US"/>
          </a:p>
        </p:txBody>
      </p:sp>
      <p:sp>
        <p:nvSpPr>
          <p:cNvPr id="423945" name="Rectangle 9"/>
          <p:cNvSpPr>
            <a:spLocks noGrp="1"/>
          </p:cNvSpPr>
          <p:nvPr>
            <p:ph type="title"/>
          </p:nvPr>
        </p:nvSpPr>
        <p:spPr/>
        <p:txBody>
          <a:bodyPr/>
          <a:lstStyle/>
          <a:p>
            <a:r>
              <a:rPr lang="en-US" dirty="0" smtClean="0">
                <a:latin typeface="Calibri" panose="020F0502020204030204" pitchFamily="34" charset="0"/>
              </a:rPr>
              <a:t>The Interface Cycle</a:t>
            </a:r>
          </a:p>
        </p:txBody>
      </p:sp>
      <p:sp>
        <p:nvSpPr>
          <p:cNvPr id="423946" name="AutoShape 10"/>
          <p:cNvSpPr>
            <a:spLocks noChangeArrowheads="1"/>
          </p:cNvSpPr>
          <p:nvPr/>
        </p:nvSpPr>
        <p:spPr bwMode="auto">
          <a:xfrm>
            <a:off x="5029200" y="3200400"/>
            <a:ext cx="3352800" cy="990600"/>
          </a:xfrm>
          <a:prstGeom prst="roundRect">
            <a:avLst>
              <a:gd name="adj" fmla="val 16667"/>
            </a:avLst>
          </a:prstGeom>
          <a:noFill/>
          <a:ln w="25400">
            <a:solidFill>
              <a:srgbClr val="FF0000"/>
            </a:solidFill>
            <a:round/>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3947" name="Text Box 11"/>
          <p:cNvSpPr txBox="1">
            <a:spLocks noChangeArrowheads="1"/>
          </p:cNvSpPr>
          <p:nvPr/>
        </p:nvSpPr>
        <p:spPr bwMode="auto">
          <a:xfrm>
            <a:off x="3505200" y="1752600"/>
            <a:ext cx="2209800" cy="558800"/>
          </a:xfrm>
          <a:prstGeom prst="rect">
            <a:avLst/>
          </a:prstGeom>
          <a:solidFill>
            <a:schemeClr val="accent5">
              <a:lumMod val="60000"/>
              <a:lumOff val="40000"/>
            </a:schemeClr>
          </a:solidFill>
          <a:ln w="9525">
            <a:solidFill>
              <a:srgbClr val="808080"/>
            </a:solidFill>
            <a:miter lim="800000"/>
            <a:headEnd/>
            <a:tailEnd/>
          </a:ln>
          <a:effectLst>
            <a:outerShdw blurRad="50800" dist="38100" dir="2700000" algn="tl" rotWithShape="0">
              <a:prstClr val="black">
                <a:alpha val="40000"/>
              </a:prstClr>
            </a:outerShdw>
          </a:effectLst>
        </p:spPr>
        <p:txBody>
          <a:bodyPr>
            <a:spAutoFit/>
          </a:bodyPr>
          <a:lstStyle/>
          <a:p>
            <a:pPr eaLnBrk="0" hangingPunct="0">
              <a:spcBef>
                <a:spcPct val="50000"/>
              </a:spcBef>
            </a:pPr>
            <a:r>
              <a:rPr lang="en-US" sz="3000" b="1"/>
              <a:t>Display</a:t>
            </a:r>
          </a:p>
        </p:txBody>
      </p:sp>
    </p:spTree>
    <p:extLst>
      <p:ext uri="{BB962C8B-B14F-4D97-AF65-F5344CB8AC3E}">
        <p14:creationId xmlns:p14="http://schemas.microsoft.com/office/powerpoint/2010/main" val="2337473989"/>
      </p:ext>
    </p:extLst>
  </p:cSld>
  <p:clrMapOvr>
    <a:masterClrMapping/>
  </p:clrMapOvr>
  <p:transition>
    <p:dissolve/>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9"/>
          <p:cNvSpPr>
            <a:spLocks noChangeArrowheads="1"/>
          </p:cNvSpPr>
          <p:nvPr/>
        </p:nvSpPr>
        <p:spPr bwMode="auto">
          <a:xfrm>
            <a:off x="609600" y="2514600"/>
            <a:ext cx="5011738" cy="617538"/>
          </a:xfrm>
          <a:prstGeom prst="rect">
            <a:avLst/>
          </a:prstGeom>
          <a:solidFill>
            <a:srgbClr val="FFFF99"/>
          </a:solidFill>
          <a:ln w="9525">
            <a:solidFill>
              <a:srgbClr val="808080"/>
            </a:solidFill>
            <a:miter lim="800000"/>
            <a:headEnd/>
            <a:tailEnd/>
          </a:ln>
          <a:effectLst>
            <a:outerShdw blurRad="50800" dist="38100" dir="2700000" algn="tl" rotWithShape="0">
              <a:prstClr val="black">
                <a:alpha val="40000"/>
              </a:prstClr>
            </a:outerShdw>
          </a:effectLst>
          <a:extLst/>
        </p:spPr>
        <p:txBody>
          <a:bodyPr wrap="none" anchor="ctr"/>
          <a:lstStyle/>
          <a:p>
            <a:endParaRPr lang="en-US"/>
          </a:p>
        </p:txBody>
      </p:sp>
      <p:sp>
        <p:nvSpPr>
          <p:cNvPr id="356355" name="Rectangle 3"/>
          <p:cNvSpPr>
            <a:spLocks noGrp="1"/>
          </p:cNvSpPr>
          <p:nvPr>
            <p:ph type="title"/>
          </p:nvPr>
        </p:nvSpPr>
        <p:spPr/>
        <p:txBody>
          <a:bodyPr/>
          <a:lstStyle/>
          <a:p>
            <a:r>
              <a:rPr lang="en-US" dirty="0" smtClean="0">
                <a:latin typeface="Calibri" panose="020F0502020204030204" pitchFamily="34" charset="0"/>
              </a:rPr>
              <a:t>Norman’s Gulfs</a:t>
            </a:r>
          </a:p>
        </p:txBody>
      </p:sp>
      <p:sp>
        <p:nvSpPr>
          <p:cNvPr id="356357" name="Rectangle 5"/>
          <p:cNvSpPr>
            <a:spLocks noChangeArrowheads="1"/>
          </p:cNvSpPr>
          <p:nvPr/>
        </p:nvSpPr>
        <p:spPr bwMode="auto">
          <a:xfrm>
            <a:off x="6019800" y="4876800"/>
            <a:ext cx="1295400" cy="1295400"/>
          </a:xfrm>
          <a:prstGeom prst="rect">
            <a:avLst/>
          </a:prstGeom>
          <a:solidFill>
            <a:schemeClr val="accent5">
              <a:lumMod val="60000"/>
              <a:lumOff val="40000"/>
            </a:schemeClr>
          </a:solidFill>
          <a:ln w="9525">
            <a:solidFill>
              <a:schemeClr val="tx1"/>
            </a:solidFill>
            <a:miter lim="800000"/>
            <a:headEnd/>
            <a:tailEnd/>
          </a:ln>
        </p:spPr>
        <p:txBody>
          <a:bodyPr wrap="none" anchor="ctr"/>
          <a:lstStyle/>
          <a:p>
            <a:pPr algn="ctr" eaLnBrk="0" hangingPunct="0"/>
            <a:r>
              <a:rPr lang="en-US" sz="2400"/>
              <a:t>User</a:t>
            </a:r>
            <a:endParaRPr lang="en-US" sz="2400">
              <a:latin typeface="Times New Roman" pitchFamily="18" charset="0"/>
            </a:endParaRPr>
          </a:p>
        </p:txBody>
      </p:sp>
      <p:sp>
        <p:nvSpPr>
          <p:cNvPr id="356358" name="Rectangle 6"/>
          <p:cNvSpPr>
            <a:spLocks noChangeArrowheads="1"/>
          </p:cNvSpPr>
          <p:nvPr/>
        </p:nvSpPr>
        <p:spPr bwMode="auto">
          <a:xfrm>
            <a:off x="7467600" y="4876800"/>
            <a:ext cx="1295400" cy="1295400"/>
          </a:xfrm>
          <a:prstGeom prst="rect">
            <a:avLst/>
          </a:prstGeom>
          <a:solidFill>
            <a:schemeClr val="accent5">
              <a:lumMod val="60000"/>
              <a:lumOff val="40000"/>
            </a:schemeClr>
          </a:solidFill>
          <a:ln w="9525">
            <a:solidFill>
              <a:schemeClr val="tx1"/>
            </a:solidFill>
            <a:miter lim="800000"/>
            <a:headEnd/>
            <a:tailEnd/>
          </a:ln>
        </p:spPr>
        <p:txBody>
          <a:bodyPr wrap="none" anchor="ctr"/>
          <a:lstStyle/>
          <a:p>
            <a:pPr algn="ctr" eaLnBrk="0" hangingPunct="0"/>
            <a:r>
              <a:rPr lang="en-US" sz="2400"/>
              <a:t>System</a:t>
            </a:r>
          </a:p>
        </p:txBody>
      </p:sp>
      <p:sp>
        <p:nvSpPr>
          <p:cNvPr id="2" name="Content Placeholder 1"/>
          <p:cNvSpPr>
            <a:spLocks noGrp="1"/>
          </p:cNvSpPr>
          <p:nvPr>
            <p:ph idx="1"/>
          </p:nvPr>
        </p:nvSpPr>
        <p:spPr/>
        <p:txBody>
          <a:bodyPr/>
          <a:lstStyle/>
          <a:p>
            <a:r>
              <a:rPr lang="en-US" sz="2800" dirty="0">
                <a:latin typeface="Calibri" panose="020F0502020204030204" pitchFamily="34" charset="0"/>
              </a:rPr>
              <a:t>Norman describes two user activities bridging </a:t>
            </a:r>
            <a:r>
              <a:rPr lang="en-US" sz="2800" dirty="0" smtClean="0">
                <a:latin typeface="Calibri" panose="020F0502020204030204" pitchFamily="34" charset="0"/>
              </a:rPr>
              <a:t/>
            </a:r>
            <a:br>
              <a:rPr lang="en-US" sz="2800" dirty="0" smtClean="0">
                <a:latin typeface="Calibri" panose="020F0502020204030204" pitchFamily="34" charset="0"/>
              </a:rPr>
            </a:br>
            <a:r>
              <a:rPr lang="en-US" sz="2800" dirty="0" smtClean="0">
                <a:latin typeface="Calibri" panose="020F0502020204030204" pitchFamily="34" charset="0"/>
              </a:rPr>
              <a:t>users </a:t>
            </a:r>
            <a:r>
              <a:rPr lang="en-US" sz="2800" dirty="0">
                <a:latin typeface="Calibri" panose="020F0502020204030204" pitchFamily="34" charset="0"/>
              </a:rPr>
              <a:t>and systems</a:t>
            </a:r>
          </a:p>
          <a:p>
            <a:r>
              <a:rPr lang="en-US" sz="2800" dirty="0">
                <a:latin typeface="Calibri" panose="020F0502020204030204" pitchFamily="34" charset="0"/>
              </a:rPr>
              <a:t>The Gulf of Evaluation</a:t>
            </a:r>
          </a:p>
          <a:p>
            <a:pPr lvl="1"/>
            <a:r>
              <a:rPr lang="en-US" dirty="0" smtClean="0">
                <a:latin typeface="Calibri" panose="020F0502020204030204" pitchFamily="34" charset="0"/>
              </a:rPr>
              <a:t>Gap between user’s understanding of system </a:t>
            </a:r>
            <a:br>
              <a:rPr lang="en-US" dirty="0" smtClean="0">
                <a:latin typeface="Calibri" panose="020F0502020204030204" pitchFamily="34" charset="0"/>
              </a:rPr>
            </a:br>
            <a:r>
              <a:rPr lang="en-US" dirty="0" smtClean="0">
                <a:latin typeface="Calibri" panose="020F0502020204030204" pitchFamily="34" charset="0"/>
              </a:rPr>
              <a:t>and actual system state</a:t>
            </a:r>
            <a:endParaRPr lang="en-US" dirty="0">
              <a:latin typeface="Calibri" panose="020F0502020204030204" pitchFamily="34" charset="0"/>
            </a:endParaRPr>
          </a:p>
          <a:p>
            <a:pPr lvl="1"/>
            <a:endParaRPr lang="en-US" dirty="0">
              <a:latin typeface="Calibri" panose="020F0502020204030204" pitchFamily="34" charset="0"/>
            </a:endParaRPr>
          </a:p>
          <a:p>
            <a:endParaRPr lang="en-US" dirty="0"/>
          </a:p>
        </p:txBody>
      </p:sp>
      <p:sp>
        <p:nvSpPr>
          <p:cNvPr id="9" name="AutoShape 8"/>
          <p:cNvSpPr>
            <a:spLocks noChangeArrowheads="1"/>
          </p:cNvSpPr>
          <p:nvPr/>
        </p:nvSpPr>
        <p:spPr bwMode="auto">
          <a:xfrm rot="10800000" flipV="1">
            <a:off x="6324601" y="4267199"/>
            <a:ext cx="1752600" cy="609600"/>
          </a:xfrm>
          <a:prstGeom prst="curvedDownArrow">
            <a:avLst>
              <a:gd name="adj1" fmla="val 57500"/>
              <a:gd name="adj2" fmla="val 115000"/>
              <a:gd name="adj3" fmla="val 33333"/>
            </a:avLst>
          </a:prstGeom>
          <a:solidFill>
            <a:srgbClr val="99CCFF"/>
          </a:solidFill>
          <a:ln w="9525">
            <a:solidFill>
              <a:schemeClr val="tx1"/>
            </a:solidFill>
            <a:miter lim="800000"/>
            <a:headEnd/>
            <a:tailEnd/>
          </a:ln>
        </p:spPr>
        <p:txBody>
          <a:bodyPr wrap="none" anchor="ctr"/>
          <a:lstStyle/>
          <a:p>
            <a:endParaRPr lang="en-US"/>
          </a:p>
        </p:txBody>
      </p:sp>
    </p:spTree>
    <p:extLst>
      <p:ext uri="{BB962C8B-B14F-4D97-AF65-F5344CB8AC3E}">
        <p14:creationId xmlns:p14="http://schemas.microsoft.com/office/powerpoint/2010/main" val="3881834868"/>
      </p:ext>
    </p:extLst>
  </p:cSld>
  <p:clrMapOvr>
    <a:masterClrMapping/>
  </p:clrMapOvr>
  <p:transition>
    <p:dissolve/>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7385" name="Rectangle 9"/>
          <p:cNvSpPr>
            <a:spLocks noChangeArrowheads="1"/>
          </p:cNvSpPr>
          <p:nvPr/>
        </p:nvSpPr>
        <p:spPr bwMode="auto">
          <a:xfrm>
            <a:off x="609600" y="2514600"/>
            <a:ext cx="5011738" cy="617538"/>
          </a:xfrm>
          <a:prstGeom prst="rect">
            <a:avLst/>
          </a:prstGeom>
          <a:solidFill>
            <a:srgbClr val="FFFF99"/>
          </a:solidFill>
          <a:ln w="9525">
            <a:solidFill>
              <a:srgbClr val="808080"/>
            </a:solidFill>
            <a:miter lim="800000"/>
            <a:headEnd/>
            <a:tailEnd/>
          </a:ln>
          <a:effectLst>
            <a:outerShdw blurRad="50800" dist="38100" dir="2700000" algn="tl" rotWithShape="0">
              <a:prstClr val="black">
                <a:alpha val="40000"/>
              </a:prstClr>
            </a:outerShdw>
          </a:effectLst>
          <a:extLst/>
        </p:spPr>
        <p:txBody>
          <a:bodyPr wrap="none" anchor="ctr"/>
          <a:lstStyle/>
          <a:p>
            <a:endParaRPr lang="en-US"/>
          </a:p>
        </p:txBody>
      </p:sp>
      <p:sp>
        <p:nvSpPr>
          <p:cNvPr id="357386" name="Rectangle 10"/>
          <p:cNvSpPr>
            <a:spLocks noChangeArrowheads="1"/>
          </p:cNvSpPr>
          <p:nvPr/>
        </p:nvSpPr>
        <p:spPr bwMode="auto">
          <a:xfrm>
            <a:off x="609600" y="3863023"/>
            <a:ext cx="5011738" cy="617537"/>
          </a:xfrm>
          <a:prstGeom prst="rect">
            <a:avLst/>
          </a:prstGeom>
          <a:solidFill>
            <a:srgbClr val="FFFF99"/>
          </a:solidFill>
          <a:ln w="9525">
            <a:solidFill>
              <a:srgbClr val="808080"/>
            </a:solidFill>
            <a:miter lim="800000"/>
            <a:headEnd/>
            <a:tailEnd/>
          </a:ln>
          <a:effectLst>
            <a:outerShdw blurRad="50800" dist="38100" dir="2700000" algn="tl" rotWithShape="0">
              <a:prstClr val="black">
                <a:alpha val="40000"/>
              </a:prstClr>
            </a:outerShdw>
          </a:effectLst>
          <a:extLst/>
        </p:spPr>
        <p:txBody>
          <a:bodyPr wrap="none" anchor="ctr"/>
          <a:lstStyle/>
          <a:p>
            <a:endParaRPr lang="en-US"/>
          </a:p>
        </p:txBody>
      </p:sp>
      <p:sp>
        <p:nvSpPr>
          <p:cNvPr id="357380" name="Rectangle 4"/>
          <p:cNvSpPr>
            <a:spLocks noGrp="1"/>
          </p:cNvSpPr>
          <p:nvPr>
            <p:ph type="title"/>
          </p:nvPr>
        </p:nvSpPr>
        <p:spPr/>
        <p:txBody>
          <a:bodyPr/>
          <a:lstStyle/>
          <a:p>
            <a:r>
              <a:rPr lang="en-US" dirty="0" smtClean="0">
                <a:latin typeface="Calibri" panose="020F0502020204030204" pitchFamily="34" charset="0"/>
              </a:rPr>
              <a:t>Norman’s Gulfs</a:t>
            </a:r>
          </a:p>
        </p:txBody>
      </p:sp>
      <p:sp>
        <p:nvSpPr>
          <p:cNvPr id="357381" name="Rectangle 5"/>
          <p:cNvSpPr>
            <a:spLocks noGrp="1"/>
          </p:cNvSpPr>
          <p:nvPr>
            <p:ph type="body" idx="1"/>
          </p:nvPr>
        </p:nvSpPr>
        <p:spPr>
          <a:xfrm>
            <a:off x="609600" y="1600200"/>
            <a:ext cx="8534400" cy="4525963"/>
          </a:xfrm>
        </p:spPr>
        <p:txBody>
          <a:bodyPr/>
          <a:lstStyle/>
          <a:p>
            <a:r>
              <a:rPr lang="en-US" sz="2800" dirty="0" smtClean="0">
                <a:latin typeface="Calibri" panose="020F0502020204030204" pitchFamily="34" charset="0"/>
              </a:rPr>
              <a:t>Norman describes two user activities bridging </a:t>
            </a:r>
            <a:br>
              <a:rPr lang="en-US" sz="2800" dirty="0" smtClean="0">
                <a:latin typeface="Calibri" panose="020F0502020204030204" pitchFamily="34" charset="0"/>
              </a:rPr>
            </a:br>
            <a:r>
              <a:rPr lang="en-US" sz="2800" dirty="0" smtClean="0">
                <a:latin typeface="Calibri" panose="020F0502020204030204" pitchFamily="34" charset="0"/>
              </a:rPr>
              <a:t>users and systems</a:t>
            </a:r>
          </a:p>
          <a:p>
            <a:r>
              <a:rPr lang="en-US" sz="2800" dirty="0" smtClean="0">
                <a:latin typeface="Calibri" panose="020F0502020204030204" pitchFamily="34" charset="0"/>
              </a:rPr>
              <a:t>The Gulf of Evaluation</a:t>
            </a:r>
          </a:p>
          <a:p>
            <a:pPr lvl="1"/>
            <a:r>
              <a:rPr lang="en-US" dirty="0" smtClean="0">
                <a:latin typeface="Calibri" panose="020F0502020204030204" pitchFamily="34" charset="0"/>
              </a:rPr>
              <a:t>Gap </a:t>
            </a:r>
            <a:r>
              <a:rPr lang="en-US" dirty="0">
                <a:latin typeface="Calibri" panose="020F0502020204030204" pitchFamily="34" charset="0"/>
              </a:rPr>
              <a:t>between user’s understanding of system </a:t>
            </a:r>
            <a:br>
              <a:rPr lang="en-US" dirty="0">
                <a:latin typeface="Calibri" panose="020F0502020204030204" pitchFamily="34" charset="0"/>
              </a:rPr>
            </a:br>
            <a:r>
              <a:rPr lang="en-US" dirty="0">
                <a:latin typeface="Calibri" panose="020F0502020204030204" pitchFamily="34" charset="0"/>
              </a:rPr>
              <a:t>and actual system state</a:t>
            </a:r>
          </a:p>
          <a:p>
            <a:r>
              <a:rPr lang="en-US" sz="2800" dirty="0" smtClean="0">
                <a:latin typeface="Calibri" panose="020F0502020204030204" pitchFamily="34" charset="0"/>
              </a:rPr>
              <a:t>The </a:t>
            </a:r>
            <a:r>
              <a:rPr lang="en-US" sz="2800" dirty="0" smtClean="0">
                <a:latin typeface="Calibri" panose="020F0502020204030204" pitchFamily="34" charset="0"/>
              </a:rPr>
              <a:t>Gulf of Execution</a:t>
            </a:r>
          </a:p>
          <a:p>
            <a:pPr lvl="1"/>
            <a:r>
              <a:rPr lang="en-US" dirty="0" smtClean="0">
                <a:latin typeface="Calibri" panose="020F0502020204030204" pitchFamily="34" charset="0"/>
              </a:rPr>
              <a:t>Gap between user’s desires and how to do it</a:t>
            </a:r>
            <a:endParaRPr lang="en-US" dirty="0" smtClean="0">
              <a:latin typeface="Calibri" panose="020F0502020204030204" pitchFamily="34" charset="0"/>
            </a:endParaRPr>
          </a:p>
          <a:p>
            <a:r>
              <a:rPr lang="en-US" sz="2800" dirty="0" smtClean="0">
                <a:latin typeface="Calibri" panose="020F0502020204030204" pitchFamily="34" charset="0"/>
              </a:rPr>
              <a:t>So, another perspective on UX </a:t>
            </a:r>
            <a:br>
              <a:rPr lang="en-US" sz="2800" dirty="0" smtClean="0">
                <a:latin typeface="Calibri" panose="020F0502020204030204" pitchFamily="34" charset="0"/>
              </a:rPr>
            </a:br>
            <a:r>
              <a:rPr lang="en-US" sz="2800" dirty="0" smtClean="0">
                <a:latin typeface="Calibri" panose="020F0502020204030204" pitchFamily="34" charset="0"/>
              </a:rPr>
              <a:t>design is to shrink these “gulfs”</a:t>
            </a:r>
          </a:p>
        </p:txBody>
      </p:sp>
      <p:sp>
        <p:nvSpPr>
          <p:cNvPr id="357382" name="Rectangle 6"/>
          <p:cNvSpPr>
            <a:spLocks noChangeArrowheads="1"/>
          </p:cNvSpPr>
          <p:nvPr/>
        </p:nvSpPr>
        <p:spPr bwMode="auto">
          <a:xfrm>
            <a:off x="6019800" y="4876800"/>
            <a:ext cx="1295400" cy="1295400"/>
          </a:xfrm>
          <a:prstGeom prst="rect">
            <a:avLst/>
          </a:prstGeom>
          <a:solidFill>
            <a:schemeClr val="accent5">
              <a:lumMod val="60000"/>
              <a:lumOff val="40000"/>
            </a:schemeClr>
          </a:solidFill>
          <a:ln w="9525">
            <a:solidFill>
              <a:schemeClr val="tx1"/>
            </a:solidFill>
            <a:miter lim="800000"/>
            <a:headEnd/>
            <a:tailEnd/>
          </a:ln>
        </p:spPr>
        <p:txBody>
          <a:bodyPr wrap="none" anchor="ctr"/>
          <a:lstStyle/>
          <a:p>
            <a:pPr algn="ctr" eaLnBrk="0" hangingPunct="0"/>
            <a:r>
              <a:rPr lang="en-US" sz="2400" dirty="0"/>
              <a:t>User</a:t>
            </a:r>
            <a:endParaRPr lang="en-US" sz="2400" dirty="0">
              <a:latin typeface="Times New Roman" pitchFamily="18" charset="0"/>
            </a:endParaRPr>
          </a:p>
        </p:txBody>
      </p:sp>
      <p:sp>
        <p:nvSpPr>
          <p:cNvPr id="357383" name="Rectangle 7"/>
          <p:cNvSpPr>
            <a:spLocks noChangeArrowheads="1"/>
          </p:cNvSpPr>
          <p:nvPr/>
        </p:nvSpPr>
        <p:spPr bwMode="auto">
          <a:xfrm>
            <a:off x="7467600" y="4876800"/>
            <a:ext cx="1295400" cy="1295400"/>
          </a:xfrm>
          <a:prstGeom prst="rect">
            <a:avLst/>
          </a:prstGeom>
          <a:solidFill>
            <a:schemeClr val="accent5">
              <a:lumMod val="60000"/>
              <a:lumOff val="40000"/>
            </a:schemeClr>
          </a:solidFill>
          <a:ln w="9525">
            <a:solidFill>
              <a:schemeClr val="tx1"/>
            </a:solidFill>
            <a:miter lim="800000"/>
            <a:headEnd/>
            <a:tailEnd/>
          </a:ln>
        </p:spPr>
        <p:txBody>
          <a:bodyPr wrap="none" anchor="ctr"/>
          <a:lstStyle/>
          <a:p>
            <a:pPr algn="ctr" eaLnBrk="0" hangingPunct="0"/>
            <a:r>
              <a:rPr lang="en-US" sz="2400"/>
              <a:t>System</a:t>
            </a:r>
          </a:p>
        </p:txBody>
      </p:sp>
      <p:sp>
        <p:nvSpPr>
          <p:cNvPr id="357384" name="AutoShape 8"/>
          <p:cNvSpPr>
            <a:spLocks noChangeArrowheads="1"/>
          </p:cNvSpPr>
          <p:nvPr/>
        </p:nvSpPr>
        <p:spPr bwMode="auto">
          <a:xfrm flipV="1">
            <a:off x="6705600" y="6172200"/>
            <a:ext cx="1752600" cy="609600"/>
          </a:xfrm>
          <a:prstGeom prst="curvedDownArrow">
            <a:avLst>
              <a:gd name="adj1" fmla="val 57500"/>
              <a:gd name="adj2" fmla="val 115000"/>
              <a:gd name="adj3" fmla="val 33333"/>
            </a:avLst>
          </a:prstGeom>
          <a:solidFill>
            <a:srgbClr val="99CCFF"/>
          </a:solidFill>
          <a:ln w="9525">
            <a:solidFill>
              <a:schemeClr val="tx1"/>
            </a:solidFill>
            <a:miter lim="800000"/>
            <a:headEnd/>
            <a:tailEnd/>
          </a:ln>
        </p:spPr>
        <p:txBody>
          <a:bodyPr wrap="none" anchor="ctr"/>
          <a:lstStyle/>
          <a:p>
            <a:endParaRPr lang="en-US"/>
          </a:p>
        </p:txBody>
      </p:sp>
    </p:spTree>
    <p:extLst>
      <p:ext uri="{BB962C8B-B14F-4D97-AF65-F5344CB8AC3E}">
        <p14:creationId xmlns:p14="http://schemas.microsoft.com/office/powerpoint/2010/main" val="224412605"/>
      </p:ext>
    </p:extLst>
  </p:cSld>
  <p:clrMapOvr>
    <a:masterClrMapping/>
  </p:clrMapOvr>
  <p:transition>
    <p:dissolve/>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02" name="Rectangle 2"/>
          <p:cNvSpPr>
            <a:spLocks noGrp="1"/>
          </p:cNvSpPr>
          <p:nvPr>
            <p:ph type="title"/>
          </p:nvPr>
        </p:nvSpPr>
        <p:spPr/>
        <p:txBody>
          <a:bodyPr/>
          <a:lstStyle/>
          <a:p>
            <a:r>
              <a:rPr lang="en-US" dirty="0" smtClean="0">
                <a:latin typeface="Calibri" panose="020F0502020204030204" pitchFamily="34" charset="0"/>
              </a:rPr>
              <a:t>Example </a:t>
            </a:r>
            <a:r>
              <a:rPr lang="en-US" dirty="0" smtClean="0">
                <a:latin typeface="Calibri" panose="020F0502020204030204" pitchFamily="34" charset="0"/>
              </a:rPr>
              <a:t>of the Gulfs</a:t>
            </a:r>
            <a:endParaRPr lang="en-US" dirty="0" smtClean="0">
              <a:latin typeface="Calibri" panose="020F0502020204030204" pitchFamily="34" charset="0"/>
            </a:endParaRPr>
          </a:p>
        </p:txBody>
      </p:sp>
      <p:sp>
        <p:nvSpPr>
          <p:cNvPr id="358403" name="Rectangle 3"/>
          <p:cNvSpPr>
            <a:spLocks noGrp="1"/>
          </p:cNvSpPr>
          <p:nvPr>
            <p:ph type="body" idx="1"/>
          </p:nvPr>
        </p:nvSpPr>
        <p:spPr/>
        <p:txBody>
          <a:bodyPr/>
          <a:lstStyle/>
          <a:p>
            <a:endParaRPr lang="en-US" dirty="0" smtClean="0">
              <a:latin typeface="Calibri" panose="020F0502020204030204" pitchFamily="34" charset="0"/>
            </a:endParaRPr>
          </a:p>
        </p:txBody>
      </p:sp>
      <p:pic>
        <p:nvPicPr>
          <p:cNvPr id="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060" y="1143000"/>
            <a:ext cx="8924925" cy="5464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AutoShape 5"/>
          <p:cNvSpPr>
            <a:spLocks noChangeArrowheads="1"/>
          </p:cNvSpPr>
          <p:nvPr/>
        </p:nvSpPr>
        <p:spPr bwMode="auto">
          <a:xfrm>
            <a:off x="5410200" y="838200"/>
            <a:ext cx="3200400" cy="1524000"/>
          </a:xfrm>
          <a:prstGeom prst="wedgeRectCallout">
            <a:avLst>
              <a:gd name="adj1" fmla="val -61707"/>
              <a:gd name="adj2" fmla="val 113323"/>
            </a:avLst>
          </a:prstGeom>
          <a:solidFill>
            <a:srgbClr val="FFFF99"/>
          </a:solidFill>
          <a:ln w="9525">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marL="114300" algn="l"/>
            <a:r>
              <a:rPr lang="en-US" sz="3000" dirty="0"/>
              <a:t>I want to add a thin black box around the title</a:t>
            </a:r>
          </a:p>
        </p:txBody>
      </p:sp>
    </p:spTree>
    <p:extLst>
      <p:ext uri="{BB962C8B-B14F-4D97-AF65-F5344CB8AC3E}">
        <p14:creationId xmlns:p14="http://schemas.microsoft.com/office/powerpoint/2010/main" val="4148825894"/>
      </p:ext>
    </p:extLst>
  </p:cSld>
  <p:clrMapOvr>
    <a:masterClrMapping/>
  </p:clrMapOvr>
  <p:transition>
    <p:dissolve/>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426" name="Rectangle 2"/>
          <p:cNvSpPr>
            <a:spLocks noGrp="1"/>
          </p:cNvSpPr>
          <p:nvPr>
            <p:ph type="title"/>
          </p:nvPr>
        </p:nvSpPr>
        <p:spPr/>
        <p:txBody>
          <a:bodyPr/>
          <a:lstStyle/>
          <a:p>
            <a:r>
              <a:rPr lang="en-US" dirty="0">
                <a:latin typeface="Calibri" panose="020F0502020204030204" pitchFamily="34" charset="0"/>
              </a:rPr>
              <a:t>Example of the Gulfs</a:t>
            </a:r>
            <a:endParaRPr lang="en-US" dirty="0" smtClean="0">
              <a:latin typeface="Calibri" panose="020F0502020204030204" pitchFamily="34" charset="0"/>
            </a:endParaRPr>
          </a:p>
        </p:txBody>
      </p:sp>
      <p:pic>
        <p:nvPicPr>
          <p:cNvPr id="6"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81200" y="3636255"/>
            <a:ext cx="5137785" cy="3145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ontent Placeholder 3"/>
          <p:cNvSpPr>
            <a:spLocks noGrp="1"/>
          </p:cNvSpPr>
          <p:nvPr>
            <p:ph idx="1"/>
          </p:nvPr>
        </p:nvSpPr>
        <p:spPr/>
        <p:txBody>
          <a:bodyPr/>
          <a:lstStyle/>
          <a:p>
            <a:r>
              <a:rPr lang="en-US" dirty="0">
                <a:latin typeface="Calibri" panose="020F0502020204030204" pitchFamily="34" charset="0"/>
              </a:rPr>
              <a:t>User understands &amp; evaluates display</a:t>
            </a:r>
          </a:p>
          <a:p>
            <a:pPr lvl="1"/>
            <a:r>
              <a:rPr lang="en-US" dirty="0">
                <a:latin typeface="Calibri" panose="020F0502020204030204" pitchFamily="34" charset="0"/>
              </a:rPr>
              <a:t>Pretty easy to see no black box around text yet</a:t>
            </a:r>
          </a:p>
          <a:p>
            <a:pPr lvl="2"/>
            <a:r>
              <a:rPr lang="en-US" dirty="0">
                <a:solidFill>
                  <a:schemeClr val="tx1"/>
                </a:solidFill>
                <a:latin typeface="Calibri" panose="020F0502020204030204" pitchFamily="34" charset="0"/>
              </a:rPr>
              <a:t>Compare editing web page in text editor</a:t>
            </a:r>
          </a:p>
          <a:p>
            <a:pPr lvl="1"/>
            <a:r>
              <a:rPr lang="en-US" dirty="0">
                <a:latin typeface="Calibri" panose="020F0502020204030204" pitchFamily="34" charset="0"/>
              </a:rPr>
              <a:t>Might miss that document is in View Only mode</a:t>
            </a:r>
          </a:p>
          <a:p>
            <a:endParaRPr lang="en-US" sz="2600" dirty="0">
              <a:latin typeface="Calibri" panose="020F0502020204030204" pitchFamily="34" charset="0"/>
            </a:endParaRPr>
          </a:p>
          <a:p>
            <a:endParaRPr lang="en-US" dirty="0"/>
          </a:p>
          <a:p>
            <a:endParaRPr lang="en-US" dirty="0"/>
          </a:p>
        </p:txBody>
      </p:sp>
    </p:spTree>
    <p:extLst>
      <p:ext uri="{BB962C8B-B14F-4D97-AF65-F5344CB8AC3E}">
        <p14:creationId xmlns:p14="http://schemas.microsoft.com/office/powerpoint/2010/main" val="2594013132"/>
      </p:ext>
    </p:extLst>
  </p:cSld>
  <p:clrMapOvr>
    <a:masterClrMapping/>
  </p:clrMapOvr>
  <p:transition>
    <p:dissolve/>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50" name="Rectangle 2"/>
          <p:cNvSpPr>
            <a:spLocks noGrp="1"/>
          </p:cNvSpPr>
          <p:nvPr>
            <p:ph type="title"/>
          </p:nvPr>
        </p:nvSpPr>
        <p:spPr/>
        <p:txBody>
          <a:bodyPr/>
          <a:lstStyle/>
          <a:p>
            <a:r>
              <a:rPr lang="en-US" dirty="0">
                <a:latin typeface="Calibri" panose="020F0502020204030204" pitchFamily="34" charset="0"/>
              </a:rPr>
              <a:t>Example of the Gulfs</a:t>
            </a:r>
            <a:endParaRPr lang="en-US" dirty="0" smtClean="0">
              <a:latin typeface="Calibri" panose="020F0502020204030204" pitchFamily="34" charset="0"/>
            </a:endParaRPr>
          </a:p>
        </p:txBody>
      </p:sp>
      <p:sp>
        <p:nvSpPr>
          <p:cNvPr id="3" name="Content Placeholder 2"/>
          <p:cNvSpPr>
            <a:spLocks noGrp="1"/>
          </p:cNvSpPr>
          <p:nvPr>
            <p:ph idx="1"/>
          </p:nvPr>
        </p:nvSpPr>
        <p:spPr/>
        <p:txBody>
          <a:bodyPr/>
          <a:lstStyle/>
          <a:p>
            <a:pPr>
              <a:lnSpc>
                <a:spcPct val="90000"/>
              </a:lnSpc>
            </a:pPr>
            <a:r>
              <a:rPr lang="en-US" dirty="0">
                <a:latin typeface="Calibri" panose="020F0502020204030204" pitchFamily="34" charset="0"/>
              </a:rPr>
              <a:t>User understands &amp; evaluates display</a:t>
            </a:r>
          </a:p>
          <a:p>
            <a:pPr lvl="1">
              <a:lnSpc>
                <a:spcPct val="90000"/>
              </a:lnSpc>
            </a:pPr>
            <a:r>
              <a:rPr lang="en-US" dirty="0">
                <a:latin typeface="Calibri" panose="020F0502020204030204" pitchFamily="34" charset="0"/>
              </a:rPr>
              <a:t>Pretty easy to see no black box around text yet</a:t>
            </a:r>
          </a:p>
          <a:p>
            <a:pPr>
              <a:lnSpc>
                <a:spcPct val="90000"/>
              </a:lnSpc>
            </a:pPr>
            <a:r>
              <a:rPr lang="en-US" dirty="0">
                <a:latin typeface="Calibri" panose="020F0502020204030204" pitchFamily="34" charset="0"/>
              </a:rPr>
              <a:t>Formulates goals and actions</a:t>
            </a:r>
          </a:p>
          <a:p>
            <a:pPr lvl="1">
              <a:lnSpc>
                <a:spcPct val="90000"/>
              </a:lnSpc>
            </a:pPr>
            <a:r>
              <a:rPr lang="en-US" dirty="0">
                <a:latin typeface="Calibri" panose="020F0502020204030204" pitchFamily="34" charset="0"/>
              </a:rPr>
              <a:t>Add a black box</a:t>
            </a:r>
          </a:p>
          <a:p>
            <a:pPr>
              <a:lnSpc>
                <a:spcPct val="90000"/>
              </a:lnSpc>
            </a:pPr>
            <a:r>
              <a:rPr lang="en-US" dirty="0">
                <a:latin typeface="Calibri" panose="020F0502020204030204" pitchFamily="34" charset="0"/>
              </a:rPr>
              <a:t>Acts to produce inputs</a:t>
            </a:r>
          </a:p>
          <a:p>
            <a:pPr lvl="1">
              <a:lnSpc>
                <a:spcPct val="90000"/>
              </a:lnSpc>
            </a:pPr>
            <a:r>
              <a:rPr lang="en-US" dirty="0">
                <a:latin typeface="Calibri" panose="020F0502020204030204" pitchFamily="34" charset="0"/>
              </a:rPr>
              <a:t>Too many </a:t>
            </a:r>
            <a:r>
              <a:rPr lang="en-US" dirty="0" smtClean="0">
                <a:latin typeface="Calibri" panose="020F0502020204030204" pitchFamily="34" charset="0"/>
              </a:rPr>
              <a:t>buttons</a:t>
            </a:r>
            <a:r>
              <a:rPr lang="en-US" dirty="0">
                <a:latin typeface="Calibri" panose="020F0502020204030204" pitchFamily="34" charset="0"/>
              </a:rPr>
              <a:t> </a:t>
            </a:r>
            <a:r>
              <a:rPr lang="en-US" dirty="0" smtClean="0">
                <a:latin typeface="Calibri" panose="020F0502020204030204" pitchFamily="34" charset="0"/>
              </a:rPr>
              <a:t>/ menus</a:t>
            </a:r>
            <a:endParaRPr lang="en-US" dirty="0">
              <a:latin typeface="Calibri" panose="020F0502020204030204" pitchFamily="34" charset="0"/>
            </a:endParaRPr>
          </a:p>
          <a:p>
            <a:pPr lvl="1">
              <a:lnSpc>
                <a:spcPct val="90000"/>
              </a:lnSpc>
            </a:pPr>
            <a:r>
              <a:rPr lang="en-US" dirty="0" smtClean="0">
                <a:latin typeface="Calibri" panose="020F0502020204030204" pitchFamily="34" charset="0"/>
              </a:rPr>
              <a:t>Don’t know how to </a:t>
            </a:r>
            <a:br>
              <a:rPr lang="en-US" dirty="0" smtClean="0">
                <a:latin typeface="Calibri" panose="020F0502020204030204" pitchFamily="34" charset="0"/>
              </a:rPr>
            </a:br>
            <a:r>
              <a:rPr lang="en-US" dirty="0" smtClean="0">
                <a:latin typeface="Calibri" panose="020F0502020204030204" pitchFamily="34" charset="0"/>
              </a:rPr>
              <a:t>get out of View Only</a:t>
            </a:r>
          </a:p>
          <a:p>
            <a:pPr lvl="1">
              <a:lnSpc>
                <a:spcPct val="90000"/>
              </a:lnSpc>
            </a:pPr>
            <a:r>
              <a:rPr lang="en-US" dirty="0" smtClean="0">
                <a:latin typeface="Calibri" panose="020F0502020204030204" pitchFamily="34" charset="0"/>
              </a:rPr>
              <a:t>Don’t know about tables</a:t>
            </a:r>
            <a:endParaRPr lang="en-US" dirty="0">
              <a:latin typeface="Calibri" panose="020F0502020204030204" pitchFamily="34" charset="0"/>
            </a:endParaRPr>
          </a:p>
          <a:p>
            <a:endParaRPr lang="en-US" dirty="0"/>
          </a:p>
          <a:p>
            <a:endParaRPr lang="en-US" dirty="0"/>
          </a:p>
        </p:txBody>
      </p:sp>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81600" y="3869122"/>
            <a:ext cx="3886200" cy="23792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48702522"/>
      </p:ext>
    </p:extLst>
  </p:cSld>
  <p:clrMapOvr>
    <a:masterClrMapping/>
  </p:clrMapOvr>
  <p:transition>
    <p:dissolve/>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a:t>
            </a:r>
            <a:endParaRPr lang="en-US" dirty="0"/>
          </a:p>
        </p:txBody>
      </p:sp>
      <p:sp>
        <p:nvSpPr>
          <p:cNvPr id="3" name="Content Placeholder 2"/>
          <p:cNvSpPr>
            <a:spLocks noGrp="1"/>
          </p:cNvSpPr>
          <p:nvPr>
            <p:ph idx="1"/>
          </p:nvPr>
        </p:nvSpPr>
        <p:spPr/>
        <p:txBody>
          <a:bodyPr/>
          <a:lstStyle/>
          <a:p>
            <a:pPr marL="342900" lvl="1" indent="-342900">
              <a:buFont typeface="Arial" charset="0"/>
              <a:buChar char="•"/>
            </a:pPr>
            <a:r>
              <a:rPr lang="en-US" sz="3000" dirty="0">
                <a:latin typeface="Calibri" panose="020F0502020204030204" pitchFamily="34" charset="0"/>
              </a:rPr>
              <a:t>Good and Bad Use of Color</a:t>
            </a:r>
          </a:p>
          <a:p>
            <a:pPr lvl="1"/>
            <a:r>
              <a:rPr lang="en-US" dirty="0" smtClean="0"/>
              <a:t>Understand basics of eye structure, rods / cones</a:t>
            </a:r>
          </a:p>
          <a:p>
            <a:pPr lvl="1"/>
            <a:r>
              <a:rPr lang="en-US" dirty="0" smtClean="0"/>
              <a:t>Color blindness (rough % and most common type)</a:t>
            </a:r>
          </a:p>
          <a:p>
            <a:pPr lvl="1"/>
            <a:r>
              <a:rPr lang="en-US" dirty="0" smtClean="0"/>
              <a:t>Five design tips</a:t>
            </a:r>
          </a:p>
          <a:p>
            <a:r>
              <a:rPr lang="en-US" dirty="0" err="1" smtClean="0"/>
              <a:t>Fitts</a:t>
            </a:r>
            <a:r>
              <a:rPr lang="en-US" dirty="0" smtClean="0"/>
              <a:t>’ Law</a:t>
            </a:r>
          </a:p>
          <a:p>
            <a:pPr lvl="1"/>
            <a:r>
              <a:rPr lang="en-US" dirty="0" smtClean="0"/>
              <a:t>Intuition of what it is (bigger / closer targets easier)</a:t>
            </a:r>
          </a:p>
          <a:p>
            <a:pPr lvl="1"/>
            <a:r>
              <a:rPr lang="en-US" dirty="0" smtClean="0"/>
              <a:t>Implications for usability</a:t>
            </a:r>
          </a:p>
          <a:p>
            <a:r>
              <a:rPr lang="en-US" dirty="0" smtClean="0"/>
              <a:t>Gulf of Evaluation and Execution</a:t>
            </a:r>
          </a:p>
          <a:p>
            <a:pPr lvl="1"/>
            <a:r>
              <a:rPr lang="en-US" dirty="0" smtClean="0"/>
              <a:t>What they are, why they might happen, design</a:t>
            </a:r>
            <a:endParaRPr lang="en-US" dirty="0"/>
          </a:p>
        </p:txBody>
      </p:sp>
    </p:spTree>
    <p:extLst>
      <p:ext uri="{BB962C8B-B14F-4D97-AF65-F5344CB8AC3E}">
        <p14:creationId xmlns:p14="http://schemas.microsoft.com/office/powerpoint/2010/main" val="365195518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Bad and Good Use of Color</a:t>
            </a:r>
            <a:endParaRPr lang="en-US" sz="3600" dirty="0"/>
          </a:p>
        </p:txBody>
      </p:sp>
      <p:sp>
        <p:nvSpPr>
          <p:cNvPr id="3" name="Content Placeholder 2"/>
          <p:cNvSpPr>
            <a:spLocks noGrp="1"/>
          </p:cNvSpPr>
          <p:nvPr>
            <p:ph idx="1"/>
          </p:nvPr>
        </p:nvSpPr>
        <p:spPr/>
        <p:txBody>
          <a:bodyPr/>
          <a:lstStyle/>
          <a:p>
            <a:endParaRPr lang="en-US" dirty="0" smtClean="0"/>
          </a:p>
          <a:p>
            <a:endParaRPr lang="en-US" dirty="0"/>
          </a:p>
          <a:p>
            <a:endParaRPr lang="en-US" dirty="0" smtClean="0"/>
          </a:p>
          <a:p>
            <a:endParaRPr lang="en-US" dirty="0"/>
          </a:p>
          <a:p>
            <a:endParaRPr lang="en-US" dirty="0" smtClean="0"/>
          </a:p>
          <a:p>
            <a:endParaRPr lang="en-US" sz="3200" dirty="0"/>
          </a:p>
          <a:p>
            <a:r>
              <a:rPr lang="en-US" dirty="0" smtClean="0"/>
              <a:t>Why is the left’s color choice poor?</a:t>
            </a:r>
            <a:br>
              <a:rPr lang="en-US" dirty="0" smtClean="0"/>
            </a:br>
            <a:r>
              <a:rPr lang="en-US" dirty="0" smtClean="0"/>
              <a:t>What makes the right side better?</a:t>
            </a:r>
            <a:endParaRPr lang="en-US" dirty="0"/>
          </a:p>
        </p:txBody>
      </p:sp>
      <p:pic>
        <p:nvPicPr>
          <p:cNvPr id="5" name="Picture 2" descr="http://www.research.ibm.com/people/l/lloydt/color/figure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6263" y="1447800"/>
            <a:ext cx="9720263" cy="3429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1809109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547437458"/>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42411417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6096000" y="1584960"/>
            <a:ext cx="1005840" cy="533400"/>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
        <p:nvSpPr>
          <p:cNvPr id="520194" name="Rectangle 2"/>
          <p:cNvSpPr>
            <a:spLocks noGrp="1"/>
          </p:cNvSpPr>
          <p:nvPr>
            <p:ph type="title"/>
          </p:nvPr>
        </p:nvSpPr>
        <p:spPr/>
        <p:txBody>
          <a:bodyPr/>
          <a:lstStyle/>
          <a:p>
            <a:r>
              <a:rPr lang="en-US" dirty="0" smtClean="0">
                <a:latin typeface="Calibri" panose="020F0502020204030204" pitchFamily="34" charset="0"/>
              </a:rPr>
              <a:t>RGB: A Technology-Centered Color Model</a:t>
            </a:r>
          </a:p>
        </p:txBody>
      </p:sp>
      <p:pic>
        <p:nvPicPr>
          <p:cNvPr id="520195" name="Picture 3" descr="dreamweaver-color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3692525"/>
            <a:ext cx="4495800" cy="3089275"/>
          </a:xfrm>
          <a:prstGeom prst="rect">
            <a:avLst/>
          </a:prstGeom>
          <a:noFill/>
          <a:extLst>
            <a:ext uri="{909E8E84-426E-40DD-AFC4-6F175D3DCCD1}">
              <a14:hiddenFill xmlns:a14="http://schemas.microsoft.com/office/drawing/2010/main">
                <a:solidFill>
                  <a:srgbClr val="FFFFFF"/>
                </a:solidFill>
              </a14:hiddenFill>
            </a:ext>
          </a:extLst>
        </p:spPr>
      </p:pic>
      <p:sp>
        <p:nvSpPr>
          <p:cNvPr id="520196" name="Rectangle 4"/>
          <p:cNvSpPr>
            <a:spLocks noGrp="1" noChangeArrowheads="1"/>
          </p:cNvSpPr>
          <p:nvPr>
            <p:ph type="body" idx="1"/>
          </p:nvPr>
        </p:nvSpPr>
        <p:spPr>
          <a:xfrm>
            <a:off x="609600" y="1600200"/>
            <a:ext cx="8305800" cy="4525963"/>
          </a:xfrm>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r>
              <a:rPr lang="en-US" dirty="0" smtClean="0">
                <a:latin typeface="Calibri" panose="020F0502020204030204" pitchFamily="34" charset="0"/>
              </a:rPr>
              <a:t>Color typically programmed thru RGB</a:t>
            </a:r>
          </a:p>
          <a:p>
            <a:pPr lvl="1"/>
            <a:r>
              <a:rPr lang="en-US" dirty="0" smtClean="0">
                <a:latin typeface="Calibri" panose="020F0502020204030204" pitchFamily="34" charset="0"/>
              </a:rPr>
              <a:t>Same as web CSS color specifications</a:t>
            </a:r>
          </a:p>
          <a:p>
            <a:pPr lvl="1"/>
            <a:r>
              <a:rPr lang="en-US" dirty="0" smtClean="0">
                <a:latin typeface="Calibri" panose="020F0502020204030204" pitchFamily="34" charset="0"/>
              </a:rPr>
              <a:t>Your LCD monitors use RGB too</a:t>
            </a:r>
          </a:p>
          <a:p>
            <a:r>
              <a:rPr lang="en-US" dirty="0" smtClean="0">
                <a:latin typeface="Calibri" panose="020F0502020204030204" pitchFamily="34" charset="0"/>
              </a:rPr>
              <a:t>However, does not match how we normally </a:t>
            </a:r>
            <a:br>
              <a:rPr lang="en-US" dirty="0" smtClean="0">
                <a:latin typeface="Calibri" panose="020F0502020204030204" pitchFamily="34" charset="0"/>
              </a:rPr>
            </a:br>
            <a:r>
              <a:rPr lang="en-US" dirty="0" smtClean="0">
                <a:latin typeface="Calibri" panose="020F0502020204030204" pitchFamily="34" charset="0"/>
              </a:rPr>
              <a:t>think about colors</a:t>
            </a:r>
          </a:p>
          <a:p>
            <a:pPr lvl="1"/>
            <a:r>
              <a:rPr lang="en-US" dirty="0" smtClean="0">
                <a:latin typeface="Calibri" panose="020F0502020204030204" pitchFamily="34" charset="0"/>
              </a:rPr>
              <a:t>Ex. Artists</a:t>
            </a:r>
          </a:p>
          <a:p>
            <a:pPr lvl="1"/>
            <a:r>
              <a:rPr lang="en-US" dirty="0" smtClean="0">
                <a:latin typeface="Calibri" panose="020F0502020204030204" pitchFamily="34" charset="0"/>
              </a:rPr>
              <a:t>Ex. Visual designers</a:t>
            </a:r>
          </a:p>
          <a:p>
            <a:pPr lvl="1"/>
            <a:r>
              <a:rPr lang="en-US" dirty="0">
                <a:latin typeface="Calibri" panose="020F0502020204030204" pitchFamily="34" charset="0"/>
              </a:rPr>
              <a:t>Ex. Interior </a:t>
            </a:r>
            <a:r>
              <a:rPr lang="en-US" dirty="0" smtClean="0">
                <a:latin typeface="Calibri" panose="020F0502020204030204" pitchFamily="34" charset="0"/>
              </a:rPr>
              <a:t>designers</a:t>
            </a:r>
          </a:p>
        </p:txBody>
      </p:sp>
      <p:pic>
        <p:nvPicPr>
          <p:cNvPr id="1026" name="Picture 2" descr="http://resumbrae.com/ub/dms423/02/LCDpixels.jpg"/>
          <p:cNvPicPr>
            <a:picLocks noChangeAspect="1" noChangeArrowheads="1"/>
          </p:cNvPicPr>
          <p:nvPr/>
        </p:nvPicPr>
        <p:blipFill rotWithShape="1">
          <a:blip r:embed="rId4">
            <a:extLst>
              <a:ext uri="{28A0092B-C50C-407E-A947-70E740481C1C}">
                <a14:useLocalDpi xmlns:a14="http://schemas.microsoft.com/office/drawing/2010/main" val="0"/>
              </a:ext>
            </a:extLst>
          </a:blip>
          <a:srcRect r="61600" b="57150"/>
          <a:stretch/>
        </p:blipFill>
        <p:spPr bwMode="auto">
          <a:xfrm>
            <a:off x="7239000" y="1371600"/>
            <a:ext cx="1828800" cy="1775460"/>
          </a:xfrm>
          <a:prstGeom prst="rect">
            <a:avLst/>
          </a:prstGeom>
          <a:noFill/>
          <a:extLst>
            <a:ext uri="{909E8E84-426E-40DD-AFC4-6F175D3DCCD1}">
              <a14:hiddenFill xmlns:a14="http://schemas.microsoft.com/office/drawing/2010/main">
                <a:solidFill>
                  <a:srgbClr val="FFFFFF"/>
                </a:solidFill>
              </a14:hiddenFill>
            </a:ext>
          </a:extLst>
        </p:spPr>
      </p:pic>
      <p:cxnSp>
        <p:nvCxnSpPr>
          <p:cNvPr id="3" name="Straight Connector 2"/>
          <p:cNvCxnSpPr/>
          <p:nvPr/>
        </p:nvCxnSpPr>
        <p:spPr>
          <a:xfrm>
            <a:off x="5730240" y="2842260"/>
            <a:ext cx="13716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85895722"/>
      </p:ext>
    </p:extLst>
  </p:cSld>
  <p:clrMapOvr>
    <a:masterClrMapping/>
  </p:clrMapOvr>
  <p:transition>
    <p:dissolve/>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4" name="Rectangle 2"/>
          <p:cNvSpPr>
            <a:spLocks noGrp="1"/>
          </p:cNvSpPr>
          <p:nvPr>
            <p:ph type="title"/>
          </p:nvPr>
        </p:nvSpPr>
        <p:spPr>
          <a:xfrm>
            <a:off x="609600" y="274638"/>
            <a:ext cx="8305800" cy="1143000"/>
          </a:xfrm>
        </p:spPr>
        <p:txBody>
          <a:bodyPr/>
          <a:lstStyle/>
          <a:p>
            <a:r>
              <a:rPr lang="en-US" dirty="0" smtClean="0">
                <a:latin typeface="Calibri" panose="020F0502020204030204" pitchFamily="34" charset="0"/>
              </a:rPr>
              <a:t>What Kinds of Design Problems Can Lead to Big Gulf of Evaluation?</a:t>
            </a:r>
          </a:p>
        </p:txBody>
      </p:sp>
      <p:sp>
        <p:nvSpPr>
          <p:cNvPr id="361475" name="Rectangle 3"/>
          <p:cNvSpPr>
            <a:spLocks noGrp="1"/>
          </p:cNvSpPr>
          <p:nvPr>
            <p:ph type="body" idx="1"/>
          </p:nvPr>
        </p:nvSpPr>
        <p:spPr>
          <a:xfrm>
            <a:off x="457200" y="1557338"/>
            <a:ext cx="8458200" cy="5072062"/>
          </a:xfrm>
        </p:spPr>
        <p:txBody>
          <a:bodyPr/>
          <a:lstStyle/>
          <a:p>
            <a:r>
              <a:rPr lang="en-US" dirty="0" smtClean="0">
                <a:latin typeface="Calibri" panose="020F0502020204030204" pitchFamily="34" charset="0"/>
              </a:rPr>
              <a:t>Your thoughts?</a:t>
            </a:r>
          </a:p>
          <a:p>
            <a:pPr lvl="1"/>
            <a:r>
              <a:rPr lang="en-US" dirty="0" smtClean="0">
                <a:latin typeface="Calibri" panose="020F0502020204030204" pitchFamily="34" charset="0"/>
              </a:rPr>
              <a:t>Display orientation or text direction</a:t>
            </a:r>
          </a:p>
          <a:p>
            <a:pPr lvl="1"/>
            <a:r>
              <a:rPr lang="en-US" dirty="0" smtClean="0">
                <a:latin typeface="Calibri" panose="020F0502020204030204" pitchFamily="34" charset="0"/>
              </a:rPr>
              <a:t>Complicated onboarding / concepts user has to know</a:t>
            </a:r>
          </a:p>
          <a:p>
            <a:pPr lvl="1"/>
            <a:r>
              <a:rPr lang="en-US" dirty="0" smtClean="0">
                <a:latin typeface="Calibri" panose="020F0502020204030204" pitchFamily="34" charset="0"/>
              </a:rPr>
              <a:t>Bad categorization / bad labeling</a:t>
            </a:r>
          </a:p>
          <a:p>
            <a:pPr lvl="1"/>
            <a:endParaRPr lang="en-US" dirty="0" smtClean="0">
              <a:latin typeface="Calibri" panose="020F0502020204030204" pitchFamily="34" charset="0"/>
            </a:endParaRPr>
          </a:p>
        </p:txBody>
      </p:sp>
      <p:sp>
        <p:nvSpPr>
          <p:cNvPr id="4" name="Rectangle 5"/>
          <p:cNvSpPr>
            <a:spLocks noChangeArrowheads="1"/>
          </p:cNvSpPr>
          <p:nvPr/>
        </p:nvSpPr>
        <p:spPr bwMode="auto">
          <a:xfrm>
            <a:off x="6019800" y="4724400"/>
            <a:ext cx="1295400" cy="1295400"/>
          </a:xfrm>
          <a:prstGeom prst="rect">
            <a:avLst/>
          </a:prstGeom>
          <a:solidFill>
            <a:schemeClr val="accent5">
              <a:lumMod val="60000"/>
              <a:lumOff val="40000"/>
            </a:schemeClr>
          </a:solidFill>
          <a:ln w="9525">
            <a:solidFill>
              <a:schemeClr val="tx1"/>
            </a:solidFill>
            <a:miter lim="800000"/>
            <a:headEnd/>
            <a:tailEnd/>
          </a:ln>
        </p:spPr>
        <p:txBody>
          <a:bodyPr wrap="none" anchor="ctr"/>
          <a:lstStyle/>
          <a:p>
            <a:pPr algn="ctr" eaLnBrk="0" hangingPunct="0"/>
            <a:r>
              <a:rPr lang="en-US" sz="2400"/>
              <a:t>User</a:t>
            </a:r>
            <a:endParaRPr lang="en-US" sz="2400">
              <a:latin typeface="Times New Roman" pitchFamily="18" charset="0"/>
            </a:endParaRPr>
          </a:p>
        </p:txBody>
      </p:sp>
      <p:sp>
        <p:nvSpPr>
          <p:cNvPr id="5" name="Rectangle 6"/>
          <p:cNvSpPr>
            <a:spLocks noChangeArrowheads="1"/>
          </p:cNvSpPr>
          <p:nvPr/>
        </p:nvSpPr>
        <p:spPr bwMode="auto">
          <a:xfrm>
            <a:off x="7467600" y="4724400"/>
            <a:ext cx="1295400" cy="1295400"/>
          </a:xfrm>
          <a:prstGeom prst="rect">
            <a:avLst/>
          </a:prstGeom>
          <a:solidFill>
            <a:schemeClr val="accent5">
              <a:lumMod val="60000"/>
              <a:lumOff val="40000"/>
            </a:schemeClr>
          </a:solidFill>
          <a:ln w="9525">
            <a:solidFill>
              <a:schemeClr val="tx1"/>
            </a:solidFill>
            <a:miter lim="800000"/>
            <a:headEnd/>
            <a:tailEnd/>
          </a:ln>
        </p:spPr>
        <p:txBody>
          <a:bodyPr wrap="none" anchor="ctr"/>
          <a:lstStyle/>
          <a:p>
            <a:pPr algn="ctr" eaLnBrk="0" hangingPunct="0"/>
            <a:r>
              <a:rPr lang="en-US" sz="2400"/>
              <a:t>System</a:t>
            </a:r>
          </a:p>
        </p:txBody>
      </p:sp>
      <p:sp>
        <p:nvSpPr>
          <p:cNvPr id="6" name="AutoShape 7"/>
          <p:cNvSpPr>
            <a:spLocks noChangeArrowheads="1"/>
          </p:cNvSpPr>
          <p:nvPr/>
        </p:nvSpPr>
        <p:spPr bwMode="auto">
          <a:xfrm flipH="1">
            <a:off x="6629400" y="4114800"/>
            <a:ext cx="1752600" cy="609600"/>
          </a:xfrm>
          <a:prstGeom prst="curvedDownArrow">
            <a:avLst>
              <a:gd name="adj1" fmla="val 57500"/>
              <a:gd name="adj2" fmla="val 115000"/>
              <a:gd name="adj3" fmla="val 33333"/>
            </a:avLst>
          </a:prstGeom>
          <a:solidFill>
            <a:srgbClr val="99CCFF"/>
          </a:solidFill>
          <a:ln w="9525">
            <a:solidFill>
              <a:schemeClr val="tx1"/>
            </a:solidFill>
            <a:miter lim="800000"/>
            <a:headEnd/>
            <a:tailEnd/>
          </a:ln>
        </p:spPr>
        <p:txBody>
          <a:bodyPr wrap="none" anchor="ctr"/>
          <a:lstStyle/>
          <a:p>
            <a:endParaRPr lang="en-US"/>
          </a:p>
        </p:txBody>
      </p:sp>
    </p:spTree>
    <p:extLst>
      <p:ext uri="{BB962C8B-B14F-4D97-AF65-F5344CB8AC3E}">
        <p14:creationId xmlns:p14="http://schemas.microsoft.com/office/powerpoint/2010/main" val="1067222996"/>
      </p:ext>
    </p:extLst>
  </p:cSld>
  <p:clrMapOvr>
    <a:masterClrMapping/>
  </p:clrMapOvr>
  <p:transition>
    <p:dissolve/>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4" name="Rectangle 2"/>
          <p:cNvSpPr>
            <a:spLocks noGrp="1"/>
          </p:cNvSpPr>
          <p:nvPr>
            <p:ph type="title"/>
          </p:nvPr>
        </p:nvSpPr>
        <p:spPr>
          <a:xfrm>
            <a:off x="609600" y="274638"/>
            <a:ext cx="8305800" cy="1143000"/>
          </a:xfrm>
        </p:spPr>
        <p:txBody>
          <a:bodyPr/>
          <a:lstStyle/>
          <a:p>
            <a:r>
              <a:rPr lang="en-US" dirty="0" smtClean="0">
                <a:latin typeface="Calibri" panose="020F0502020204030204" pitchFamily="34" charset="0"/>
              </a:rPr>
              <a:t>What Kinds of Design Problems Can Lead to Big Gulf of Execution?</a:t>
            </a:r>
          </a:p>
        </p:txBody>
      </p:sp>
      <p:sp>
        <p:nvSpPr>
          <p:cNvPr id="361475" name="Rectangle 3"/>
          <p:cNvSpPr>
            <a:spLocks noGrp="1"/>
          </p:cNvSpPr>
          <p:nvPr>
            <p:ph type="body" idx="1"/>
          </p:nvPr>
        </p:nvSpPr>
        <p:spPr>
          <a:xfrm>
            <a:off x="457200" y="1557338"/>
            <a:ext cx="8458200" cy="5072062"/>
          </a:xfrm>
        </p:spPr>
        <p:txBody>
          <a:bodyPr/>
          <a:lstStyle/>
          <a:p>
            <a:r>
              <a:rPr lang="en-US" sz="3200" dirty="0" smtClean="0">
                <a:latin typeface="Calibri" panose="020F0502020204030204" pitchFamily="34" charset="0"/>
              </a:rPr>
              <a:t>Your thoughts?</a:t>
            </a:r>
          </a:p>
        </p:txBody>
      </p:sp>
      <p:sp>
        <p:nvSpPr>
          <p:cNvPr id="7" name="Rectangle 6"/>
          <p:cNvSpPr>
            <a:spLocks noChangeArrowheads="1"/>
          </p:cNvSpPr>
          <p:nvPr/>
        </p:nvSpPr>
        <p:spPr bwMode="auto">
          <a:xfrm>
            <a:off x="6019800" y="4724400"/>
            <a:ext cx="1295400" cy="1295400"/>
          </a:xfrm>
          <a:prstGeom prst="rect">
            <a:avLst/>
          </a:prstGeom>
          <a:solidFill>
            <a:schemeClr val="accent5">
              <a:lumMod val="60000"/>
              <a:lumOff val="40000"/>
            </a:schemeClr>
          </a:solidFill>
          <a:ln w="9525">
            <a:solidFill>
              <a:schemeClr val="tx1"/>
            </a:solidFill>
            <a:miter lim="800000"/>
            <a:headEnd/>
            <a:tailEnd/>
          </a:ln>
        </p:spPr>
        <p:txBody>
          <a:bodyPr wrap="none" anchor="ctr"/>
          <a:lstStyle/>
          <a:p>
            <a:pPr algn="ctr" eaLnBrk="0" hangingPunct="0"/>
            <a:r>
              <a:rPr lang="en-US" sz="2400" dirty="0"/>
              <a:t>User</a:t>
            </a:r>
            <a:endParaRPr lang="en-US" sz="2400" dirty="0">
              <a:latin typeface="Times New Roman" pitchFamily="18" charset="0"/>
            </a:endParaRPr>
          </a:p>
        </p:txBody>
      </p:sp>
      <p:sp>
        <p:nvSpPr>
          <p:cNvPr id="8" name="Rectangle 7"/>
          <p:cNvSpPr>
            <a:spLocks noChangeArrowheads="1"/>
          </p:cNvSpPr>
          <p:nvPr/>
        </p:nvSpPr>
        <p:spPr bwMode="auto">
          <a:xfrm>
            <a:off x="7467600" y="4724400"/>
            <a:ext cx="1295400" cy="1295400"/>
          </a:xfrm>
          <a:prstGeom prst="rect">
            <a:avLst/>
          </a:prstGeom>
          <a:solidFill>
            <a:schemeClr val="accent5">
              <a:lumMod val="60000"/>
              <a:lumOff val="40000"/>
            </a:schemeClr>
          </a:solidFill>
          <a:ln w="9525">
            <a:solidFill>
              <a:schemeClr val="tx1"/>
            </a:solidFill>
            <a:miter lim="800000"/>
            <a:headEnd/>
            <a:tailEnd/>
          </a:ln>
        </p:spPr>
        <p:txBody>
          <a:bodyPr wrap="none" anchor="ctr"/>
          <a:lstStyle/>
          <a:p>
            <a:pPr algn="ctr" eaLnBrk="0" hangingPunct="0"/>
            <a:r>
              <a:rPr lang="en-US" sz="2400"/>
              <a:t>System</a:t>
            </a:r>
          </a:p>
        </p:txBody>
      </p:sp>
      <p:sp>
        <p:nvSpPr>
          <p:cNvPr id="9" name="AutoShape 8"/>
          <p:cNvSpPr>
            <a:spLocks noChangeArrowheads="1"/>
          </p:cNvSpPr>
          <p:nvPr/>
        </p:nvSpPr>
        <p:spPr bwMode="auto">
          <a:xfrm flipV="1">
            <a:off x="6705600" y="6019800"/>
            <a:ext cx="1752600" cy="609600"/>
          </a:xfrm>
          <a:prstGeom prst="curvedDownArrow">
            <a:avLst>
              <a:gd name="adj1" fmla="val 57500"/>
              <a:gd name="adj2" fmla="val 115000"/>
              <a:gd name="adj3" fmla="val 33333"/>
            </a:avLst>
          </a:prstGeom>
          <a:solidFill>
            <a:srgbClr val="99CCFF"/>
          </a:solidFill>
          <a:ln w="9525">
            <a:solidFill>
              <a:schemeClr val="tx1"/>
            </a:solidFill>
            <a:miter lim="800000"/>
            <a:headEnd/>
            <a:tailEnd/>
          </a:ln>
        </p:spPr>
        <p:txBody>
          <a:bodyPr wrap="none" anchor="ctr"/>
          <a:lstStyle/>
          <a:p>
            <a:endParaRPr lang="en-US"/>
          </a:p>
        </p:txBody>
      </p:sp>
    </p:spTree>
    <p:extLst>
      <p:ext uri="{BB962C8B-B14F-4D97-AF65-F5344CB8AC3E}">
        <p14:creationId xmlns:p14="http://schemas.microsoft.com/office/powerpoint/2010/main" val="2554214541"/>
      </p:ext>
    </p:extLst>
  </p:cSld>
  <p:clrMapOvr>
    <a:masterClrMapping/>
  </p:clrMapOvr>
  <p:transition>
    <p:dissolve/>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4"/>
          <p:cNvSpPr>
            <a:spLocks noChangeArrowheads="1"/>
          </p:cNvSpPr>
          <p:nvPr/>
        </p:nvSpPr>
        <p:spPr bwMode="auto">
          <a:xfrm>
            <a:off x="228600" y="5143500"/>
            <a:ext cx="2362200" cy="1219200"/>
          </a:xfrm>
          <a:prstGeom prst="rect">
            <a:avLst/>
          </a:prstGeom>
          <a:solidFill>
            <a:srgbClr val="E4E0C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25986" name="Rectangle 2"/>
          <p:cNvSpPr>
            <a:spLocks noGrp="1"/>
          </p:cNvSpPr>
          <p:nvPr>
            <p:ph type="title"/>
          </p:nvPr>
        </p:nvSpPr>
        <p:spPr>
          <a:xfrm>
            <a:off x="609600" y="274638"/>
            <a:ext cx="8305800" cy="1143000"/>
          </a:xfrm>
        </p:spPr>
        <p:txBody>
          <a:bodyPr/>
          <a:lstStyle/>
          <a:p>
            <a:r>
              <a:rPr lang="en-US" dirty="0" smtClean="0">
                <a:latin typeface="Calibri" panose="020F0502020204030204" pitchFamily="34" charset="0"/>
              </a:rPr>
              <a:t>Some Causes of Gulf of Evaluation</a:t>
            </a:r>
          </a:p>
        </p:txBody>
      </p:sp>
      <p:sp>
        <p:nvSpPr>
          <p:cNvPr id="425987" name="Rectangle 3"/>
          <p:cNvSpPr>
            <a:spLocks noGrp="1"/>
          </p:cNvSpPr>
          <p:nvPr>
            <p:ph type="body" idx="1"/>
          </p:nvPr>
        </p:nvSpPr>
        <p:spPr>
          <a:xfrm>
            <a:off x="457200" y="1176338"/>
            <a:ext cx="8458200" cy="5072062"/>
          </a:xfrm>
        </p:spPr>
        <p:txBody>
          <a:bodyPr/>
          <a:lstStyle/>
          <a:p>
            <a:r>
              <a:rPr lang="en-US" dirty="0" smtClean="0">
                <a:latin typeface="Calibri" panose="020F0502020204030204" pitchFamily="34" charset="0"/>
              </a:rPr>
              <a:t>Hard to understand visual feedback</a:t>
            </a:r>
          </a:p>
          <a:p>
            <a:pPr lvl="1"/>
            <a:r>
              <a:rPr lang="en-US" dirty="0" smtClean="0">
                <a:latin typeface="Calibri" panose="020F0502020204030204" pitchFamily="34" charset="0"/>
              </a:rPr>
              <a:t>Poor use of colors</a:t>
            </a:r>
          </a:p>
          <a:p>
            <a:pPr lvl="1"/>
            <a:r>
              <a:rPr lang="en-US" dirty="0" smtClean="0">
                <a:latin typeface="Calibri" panose="020F0502020204030204" pitchFamily="34" charset="0"/>
              </a:rPr>
              <a:t>Bad layout, poor grouping</a:t>
            </a:r>
          </a:p>
          <a:p>
            <a:pPr lvl="1"/>
            <a:r>
              <a:rPr lang="en-US" dirty="0" smtClean="0">
                <a:latin typeface="Calibri" panose="020F0502020204030204" pitchFamily="34" charset="0"/>
              </a:rPr>
              <a:t>Unfamiliar </a:t>
            </a:r>
            <a:r>
              <a:rPr lang="en-US" dirty="0">
                <a:latin typeface="Calibri" panose="020F0502020204030204" pitchFamily="34" charset="0"/>
              </a:rPr>
              <a:t>display of information</a:t>
            </a:r>
          </a:p>
          <a:p>
            <a:pPr lvl="2"/>
            <a:r>
              <a:rPr lang="en-US" dirty="0" smtClean="0">
                <a:latin typeface="Calibri" panose="020F0502020204030204" pitchFamily="34" charset="0"/>
              </a:rPr>
              <a:t>Unfamiliar design </a:t>
            </a:r>
            <a:r>
              <a:rPr lang="en-US" dirty="0">
                <a:latin typeface="Calibri" panose="020F0502020204030204" pitchFamily="34" charset="0"/>
              </a:rPr>
              <a:t>patterns, </a:t>
            </a:r>
            <a:r>
              <a:rPr lang="en-US" dirty="0" smtClean="0">
                <a:latin typeface="Calibri" panose="020F0502020204030204" pitchFamily="34" charset="0"/>
              </a:rPr>
              <a:t>or doesn’t follow convention</a:t>
            </a:r>
            <a:endParaRPr lang="en-US" dirty="0">
              <a:latin typeface="Calibri" panose="020F0502020204030204" pitchFamily="34" charset="0"/>
            </a:endParaRPr>
          </a:p>
          <a:p>
            <a:pPr lvl="1"/>
            <a:r>
              <a:rPr lang="en-US" dirty="0" smtClean="0">
                <a:latin typeface="Calibri" panose="020F0502020204030204" pitchFamily="34" charset="0"/>
              </a:rPr>
              <a:t>Forcing people to remember lots of things</a:t>
            </a:r>
          </a:p>
          <a:p>
            <a:pPr lvl="1"/>
            <a:r>
              <a:rPr lang="en-US" dirty="0" smtClean="0">
                <a:latin typeface="Calibri" panose="020F0502020204030204" pitchFamily="34" charset="0"/>
              </a:rPr>
              <a:t>Lack of feedback in response to inputs</a:t>
            </a:r>
          </a:p>
          <a:p>
            <a:pPr lvl="1"/>
            <a:r>
              <a:rPr lang="en-US" dirty="0" smtClean="0">
                <a:latin typeface="Calibri" panose="020F0502020204030204" pitchFamily="34" charset="0"/>
              </a:rPr>
              <a:t>Might not see visual updates</a:t>
            </a:r>
          </a:p>
          <a:p>
            <a:pPr lvl="1"/>
            <a:r>
              <a:rPr lang="en-US" dirty="0" smtClean="0">
                <a:latin typeface="Calibri" panose="020F0502020204030204" pitchFamily="34" charset="0"/>
              </a:rPr>
              <a:t>Can’t find info on screen </a:t>
            </a:r>
          </a:p>
          <a:p>
            <a:pPr lvl="2"/>
            <a:r>
              <a:rPr lang="en-US" dirty="0" smtClean="0">
                <a:latin typeface="Calibri" panose="020F0502020204030204" pitchFamily="34" charset="0"/>
              </a:rPr>
              <a:t>Might look </a:t>
            </a:r>
            <a:r>
              <a:rPr lang="en-US" dirty="0">
                <a:latin typeface="Calibri" panose="020F0502020204030204" pitchFamily="34" charset="0"/>
              </a:rPr>
              <a:t>same as unimportant</a:t>
            </a:r>
          </a:p>
          <a:p>
            <a:pPr lvl="1"/>
            <a:r>
              <a:rPr lang="en-US" dirty="0" smtClean="0">
                <a:latin typeface="Calibri" panose="020F0502020204030204" pitchFamily="34" charset="0"/>
              </a:rPr>
              <a:t>Irrelevant info on screen / important info missing</a:t>
            </a:r>
          </a:p>
        </p:txBody>
      </p:sp>
    </p:spTree>
    <p:extLst>
      <p:ext uri="{BB962C8B-B14F-4D97-AF65-F5344CB8AC3E}">
        <p14:creationId xmlns:p14="http://schemas.microsoft.com/office/powerpoint/2010/main" val="4182666678"/>
      </p:ext>
    </p:extLst>
  </p:cSld>
  <p:clrMapOvr>
    <a:masterClrMapping/>
  </p:clrMapOvr>
  <p:transition>
    <p:dissolve/>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4962" name="Rectangle 2"/>
          <p:cNvSpPr>
            <a:spLocks noGrp="1"/>
          </p:cNvSpPr>
          <p:nvPr>
            <p:ph type="title"/>
          </p:nvPr>
        </p:nvSpPr>
        <p:spPr/>
        <p:txBody>
          <a:bodyPr/>
          <a:lstStyle/>
          <a:p>
            <a:r>
              <a:rPr lang="en-US" dirty="0" smtClean="0">
                <a:latin typeface="Calibri" panose="020F0502020204030204" pitchFamily="34" charset="0"/>
              </a:rPr>
              <a:t>Some Causes of Gulf of Execution</a:t>
            </a:r>
          </a:p>
        </p:txBody>
      </p:sp>
      <p:sp>
        <p:nvSpPr>
          <p:cNvPr id="424963" name="Rectangle 3"/>
          <p:cNvSpPr>
            <a:spLocks noGrp="1"/>
          </p:cNvSpPr>
          <p:nvPr>
            <p:ph type="body" idx="1"/>
          </p:nvPr>
        </p:nvSpPr>
        <p:spPr>
          <a:xfrm>
            <a:off x="457200" y="1557338"/>
            <a:ext cx="8458200" cy="5072062"/>
          </a:xfrm>
        </p:spPr>
        <p:txBody>
          <a:bodyPr/>
          <a:lstStyle/>
          <a:p>
            <a:r>
              <a:rPr lang="en-US" dirty="0" smtClean="0">
                <a:latin typeface="Calibri" panose="020F0502020204030204" pitchFamily="34" charset="0"/>
              </a:rPr>
              <a:t>Unfamiliar devices and inputs</a:t>
            </a:r>
          </a:p>
          <a:p>
            <a:r>
              <a:rPr lang="en-US" dirty="0" smtClean="0">
                <a:latin typeface="Calibri" panose="020F0502020204030204" pitchFamily="34" charset="0"/>
              </a:rPr>
              <a:t>Don’t know what is possible</a:t>
            </a:r>
          </a:p>
          <a:p>
            <a:r>
              <a:rPr lang="en-US" dirty="0" smtClean="0">
                <a:latin typeface="Calibri" panose="020F0502020204030204" pitchFamily="34" charset="0"/>
              </a:rPr>
              <a:t>Unfamiliar GUI widgets </a:t>
            </a:r>
          </a:p>
          <a:p>
            <a:pPr lvl="1"/>
            <a:r>
              <a:rPr lang="en-US" dirty="0" smtClean="0">
                <a:latin typeface="Calibri" panose="020F0502020204030204" pitchFamily="34" charset="0"/>
              </a:rPr>
              <a:t>Solvable with experience</a:t>
            </a:r>
          </a:p>
          <a:p>
            <a:r>
              <a:rPr lang="en-US" dirty="0" smtClean="0">
                <a:latin typeface="Calibri" panose="020F0502020204030204" pitchFamily="34" charset="0"/>
              </a:rPr>
              <a:t>Unfamiliar interaction patterns</a:t>
            </a:r>
          </a:p>
          <a:p>
            <a:pPr lvl="1"/>
            <a:r>
              <a:rPr lang="en-US" dirty="0" smtClean="0">
                <a:latin typeface="Calibri" panose="020F0502020204030204" pitchFamily="34" charset="0"/>
              </a:rPr>
              <a:t>Also solvable with experience</a:t>
            </a:r>
          </a:p>
          <a:p>
            <a:pPr lvl="1"/>
            <a:r>
              <a:rPr lang="en-US" dirty="0" smtClean="0">
                <a:latin typeface="Calibri" panose="020F0502020204030204" pitchFamily="34" charset="0"/>
              </a:rPr>
              <a:t>Example patterns: Dialogs, Shopping Carts</a:t>
            </a:r>
          </a:p>
        </p:txBody>
      </p:sp>
    </p:spTree>
    <p:extLst>
      <p:ext uri="{BB962C8B-B14F-4D97-AF65-F5344CB8AC3E}">
        <p14:creationId xmlns:p14="http://schemas.microsoft.com/office/powerpoint/2010/main" val="588703242"/>
      </p:ext>
    </p:extLst>
  </p:cSld>
  <p:clrMapOvr>
    <a:masterClrMapping/>
  </p:clrMapOvr>
  <p:transition>
    <p:dissolve/>
  </p:transition>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097536847"/>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6578" name="Rectangle 2"/>
          <p:cNvSpPr>
            <a:spLocks noGrp="1"/>
          </p:cNvSpPr>
          <p:nvPr>
            <p:ph type="title"/>
          </p:nvPr>
        </p:nvSpPr>
        <p:spPr/>
        <p:txBody>
          <a:bodyPr/>
          <a:lstStyle/>
          <a:p>
            <a:endParaRPr lang="en-US" dirty="0" smtClean="0">
              <a:latin typeface="Calibri" panose="020F0502020204030204" pitchFamily="34" charset="0"/>
            </a:endParaRPr>
          </a:p>
        </p:txBody>
      </p:sp>
      <p:sp>
        <p:nvSpPr>
          <p:cNvPr id="536579" name="Rectangle 3"/>
          <p:cNvSpPr>
            <a:spLocks noGrp="1"/>
          </p:cNvSpPr>
          <p:nvPr>
            <p:ph type="body" idx="1"/>
          </p:nvPr>
        </p:nvSpPr>
        <p:spPr/>
        <p:txBody>
          <a:bodyPr/>
          <a:lstStyle/>
          <a:p>
            <a:endParaRPr lang="en-US" dirty="0" smtClean="0">
              <a:latin typeface="Calibri" panose="020F0502020204030204" pitchFamily="34" charset="0"/>
            </a:endParaRPr>
          </a:p>
        </p:txBody>
      </p:sp>
      <p:pic>
        <p:nvPicPr>
          <p:cNvPr id="536585" name="Picture 9"/>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913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06221230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1224" name="Rectangle 8"/>
          <p:cNvSpPr>
            <a:spLocks noChangeArrowheads="1"/>
          </p:cNvSpPr>
          <p:nvPr/>
        </p:nvSpPr>
        <p:spPr bwMode="auto">
          <a:xfrm>
            <a:off x="152400" y="5143500"/>
            <a:ext cx="2362200" cy="1219200"/>
          </a:xfrm>
          <a:prstGeom prst="rect">
            <a:avLst/>
          </a:prstGeom>
          <a:solidFill>
            <a:srgbClr val="E4E0C5"/>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Rectangle 9"/>
          <p:cNvSpPr/>
          <p:nvPr/>
        </p:nvSpPr>
        <p:spPr>
          <a:xfrm>
            <a:off x="914400" y="4724400"/>
            <a:ext cx="1066800" cy="533400"/>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
        <p:nvSpPr>
          <p:cNvPr id="9" name="Rectangle 8"/>
          <p:cNvSpPr/>
          <p:nvPr/>
        </p:nvSpPr>
        <p:spPr>
          <a:xfrm>
            <a:off x="914400" y="2971800"/>
            <a:ext cx="1828800" cy="533400"/>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
        <p:nvSpPr>
          <p:cNvPr id="3" name="Rectangle 2"/>
          <p:cNvSpPr/>
          <p:nvPr/>
        </p:nvSpPr>
        <p:spPr>
          <a:xfrm>
            <a:off x="914400" y="1600200"/>
            <a:ext cx="914400" cy="533400"/>
          </a:xfrm>
          <a:prstGeom prst="rect">
            <a:avLst/>
          </a:prstGeom>
          <a:solidFill>
            <a:srgbClr val="FFFFAB"/>
          </a:solidFill>
        </p:spPr>
        <p:style>
          <a:lnRef idx="1">
            <a:schemeClr val="accent1"/>
          </a:lnRef>
          <a:fillRef idx="3">
            <a:schemeClr val="accent1"/>
          </a:fillRef>
          <a:effectRef idx="2">
            <a:schemeClr val="accent1"/>
          </a:effectRef>
          <a:fontRef idx="minor">
            <a:schemeClr val="lt1"/>
          </a:fontRef>
        </p:style>
        <p:txBody>
          <a:bodyPr rtlCol="0" anchor="t" anchorCtr="0"/>
          <a:lstStyle/>
          <a:p>
            <a:pPr algn="ctr"/>
            <a:endParaRPr lang="en-US" dirty="0">
              <a:solidFill>
                <a:srgbClr val="FF0000"/>
              </a:solidFill>
            </a:endParaRPr>
          </a:p>
        </p:txBody>
      </p:sp>
      <p:sp>
        <p:nvSpPr>
          <p:cNvPr id="521218" name="Rectangle 2"/>
          <p:cNvSpPr>
            <a:spLocks noGrp="1"/>
          </p:cNvSpPr>
          <p:nvPr>
            <p:ph type="title"/>
          </p:nvPr>
        </p:nvSpPr>
        <p:spPr/>
        <p:txBody>
          <a:bodyPr/>
          <a:lstStyle/>
          <a:p>
            <a:r>
              <a:rPr lang="en-US" dirty="0" smtClean="0">
                <a:latin typeface="Calibri" panose="020F0502020204030204" pitchFamily="34" charset="0"/>
              </a:rPr>
              <a:t>HSV Color Model</a:t>
            </a:r>
          </a:p>
        </p:txBody>
      </p:sp>
      <p:sp>
        <p:nvSpPr>
          <p:cNvPr id="521220" name="Rectangle 4"/>
          <p:cNvSpPr>
            <a:spLocks noChangeArrowheads="1"/>
          </p:cNvSpPr>
          <p:nvPr/>
        </p:nvSpPr>
        <p:spPr bwMode="auto">
          <a:xfrm>
            <a:off x="7315200" y="2271712"/>
            <a:ext cx="1606407" cy="547688"/>
          </a:xfrm>
          <a:prstGeom prst="rect">
            <a:avLst/>
          </a:prstGeom>
          <a:solidFill>
            <a:srgbClr val="C8001D"/>
          </a:solidFill>
          <a:ln w="12700">
            <a:solidFill>
              <a:schemeClr val="accent2"/>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hangingPunct="0"/>
            <a:endParaRPr lang="en-US" sz="1200">
              <a:solidFill>
                <a:schemeClr val="tx2"/>
              </a:solidFill>
              <a:latin typeface="Times New Roman" pitchFamily="18" charset="0"/>
            </a:endParaRPr>
          </a:p>
        </p:txBody>
      </p:sp>
      <p:sp>
        <p:nvSpPr>
          <p:cNvPr id="521221" name="Rectangle 5"/>
          <p:cNvSpPr>
            <a:spLocks noChangeArrowheads="1"/>
          </p:cNvSpPr>
          <p:nvPr/>
        </p:nvSpPr>
        <p:spPr bwMode="auto">
          <a:xfrm>
            <a:off x="7315200" y="2805113"/>
            <a:ext cx="1606407" cy="547688"/>
          </a:xfrm>
          <a:prstGeom prst="rect">
            <a:avLst/>
          </a:prstGeom>
          <a:solidFill>
            <a:srgbClr val="E26274"/>
          </a:solidFill>
          <a:ln w="12700">
            <a:solidFill>
              <a:schemeClr val="accent2"/>
            </a:solidFill>
            <a:miter lim="800000"/>
            <a:headEnd type="none" w="sm" len="sm"/>
            <a:tailEnd type="none" w="sm" len="sm"/>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eaLnBrk="0" hangingPunct="0"/>
            <a:endParaRPr lang="en-US" sz="1200">
              <a:solidFill>
                <a:schemeClr val="tx2"/>
              </a:solidFill>
              <a:latin typeface="Times New Roman" pitchFamily="18" charset="0"/>
            </a:endParaRPr>
          </a:p>
        </p:txBody>
      </p:sp>
      <p:sp>
        <p:nvSpPr>
          <p:cNvPr id="521222" name="Line 6"/>
          <p:cNvSpPr>
            <a:spLocks noChangeShapeType="1"/>
          </p:cNvSpPr>
          <p:nvPr/>
        </p:nvSpPr>
        <p:spPr bwMode="auto">
          <a:xfrm>
            <a:off x="3048000" y="3200400"/>
            <a:ext cx="4114800" cy="0"/>
          </a:xfrm>
          <a:prstGeom prst="line">
            <a:avLst/>
          </a:prstGeom>
          <a:noFill/>
          <a:ln w="25400">
            <a:solidFill>
              <a:schemeClr val="tx1"/>
            </a:solidFill>
            <a:round/>
            <a:headEnd/>
            <a:tailEnd type="oval" w="lg" len="lg"/>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 name="Content Placeholder 1"/>
          <p:cNvSpPr>
            <a:spLocks noGrp="1"/>
          </p:cNvSpPr>
          <p:nvPr>
            <p:ph idx="1"/>
          </p:nvPr>
        </p:nvSpPr>
        <p:spPr>
          <a:xfrm>
            <a:off x="609600" y="1600200"/>
            <a:ext cx="8382000" cy="4525963"/>
          </a:xfrm>
        </p:spPr>
        <p:txBody>
          <a:bodyPr/>
          <a:lstStyle/>
          <a:p>
            <a:pPr>
              <a:lnSpc>
                <a:spcPct val="90000"/>
              </a:lnSpc>
            </a:pPr>
            <a:r>
              <a:rPr lang="en-US" dirty="0">
                <a:latin typeface="Calibri" panose="020F0502020204030204" pitchFamily="34" charset="0"/>
              </a:rPr>
              <a:t>Hue</a:t>
            </a:r>
          </a:p>
          <a:p>
            <a:pPr lvl="1">
              <a:lnSpc>
                <a:spcPct val="90000"/>
              </a:lnSpc>
            </a:pPr>
            <a:r>
              <a:rPr lang="en-US" dirty="0">
                <a:latin typeface="Calibri" panose="020F0502020204030204" pitchFamily="34" charset="0"/>
              </a:rPr>
              <a:t>What we normally think of as color</a:t>
            </a:r>
          </a:p>
          <a:p>
            <a:pPr lvl="1">
              <a:lnSpc>
                <a:spcPct val="90000"/>
              </a:lnSpc>
            </a:pPr>
            <a:r>
              <a:rPr lang="en-US" dirty="0">
                <a:latin typeface="Calibri" panose="020F0502020204030204" pitchFamily="34" charset="0"/>
              </a:rPr>
              <a:t>Ex. Red, blue, yellow, green</a:t>
            </a:r>
          </a:p>
          <a:p>
            <a:pPr>
              <a:lnSpc>
                <a:spcPct val="90000"/>
              </a:lnSpc>
            </a:pPr>
            <a:r>
              <a:rPr lang="en-US" dirty="0">
                <a:latin typeface="Calibri" panose="020F0502020204030204" pitchFamily="34" charset="0"/>
              </a:rPr>
              <a:t>Saturation</a:t>
            </a:r>
          </a:p>
          <a:p>
            <a:pPr lvl="1">
              <a:lnSpc>
                <a:spcPct val="90000"/>
              </a:lnSpc>
            </a:pPr>
            <a:r>
              <a:rPr lang="en-US" dirty="0" smtClean="0">
                <a:latin typeface="Calibri" panose="020F0502020204030204" pitchFamily="34" charset="0"/>
              </a:rPr>
              <a:t>Purity </a:t>
            </a:r>
            <a:r>
              <a:rPr lang="en-US" dirty="0">
                <a:latin typeface="Calibri" panose="020F0502020204030204" pitchFamily="34" charset="0"/>
              </a:rPr>
              <a:t>of the </a:t>
            </a:r>
            <a:r>
              <a:rPr lang="en-US" dirty="0" smtClean="0">
                <a:latin typeface="Calibri" panose="020F0502020204030204" pitchFamily="34" charset="0"/>
              </a:rPr>
              <a:t>hue, e.g. red more </a:t>
            </a:r>
            <a:r>
              <a:rPr lang="en-US" dirty="0">
                <a:latin typeface="Calibri" panose="020F0502020204030204" pitchFamily="34" charset="0"/>
              </a:rPr>
              <a:t>saturated than pink</a:t>
            </a:r>
          </a:p>
          <a:p>
            <a:pPr lvl="1">
              <a:lnSpc>
                <a:spcPct val="90000"/>
              </a:lnSpc>
            </a:pPr>
            <a:r>
              <a:rPr lang="en-US" dirty="0" smtClean="0">
                <a:latin typeface="Calibri" panose="020F0502020204030204" pitchFamily="34" charset="0"/>
              </a:rPr>
              <a:t>Color </a:t>
            </a:r>
            <a:r>
              <a:rPr lang="en-US" dirty="0">
                <a:latin typeface="Calibri" panose="020F0502020204030204" pitchFamily="34" charset="0"/>
              </a:rPr>
              <a:t>is mixture of pure hue </a:t>
            </a:r>
            <a:r>
              <a:rPr lang="en-US" dirty="0" smtClean="0">
                <a:latin typeface="Calibri" panose="020F0502020204030204" pitchFamily="34" charset="0"/>
              </a:rPr>
              <a:t>and </a:t>
            </a:r>
            <a:r>
              <a:rPr lang="en-US" dirty="0">
                <a:latin typeface="Calibri" panose="020F0502020204030204" pitchFamily="34" charset="0"/>
              </a:rPr>
              <a:t>achromatic</a:t>
            </a:r>
          </a:p>
          <a:p>
            <a:pPr lvl="2">
              <a:lnSpc>
                <a:spcPct val="90000"/>
              </a:lnSpc>
            </a:pPr>
            <a:r>
              <a:rPr lang="en-US" sz="2600" dirty="0" smtClean="0">
                <a:latin typeface="Calibri" panose="020F0502020204030204" pitchFamily="34" charset="0"/>
              </a:rPr>
              <a:t>Achromatic</a:t>
            </a:r>
            <a:r>
              <a:rPr lang="en-US" sz="2600" dirty="0">
                <a:latin typeface="Calibri" panose="020F0502020204030204" pitchFamily="34" charset="0"/>
              </a:rPr>
              <a:t>: white, gray, or black</a:t>
            </a:r>
          </a:p>
          <a:p>
            <a:pPr>
              <a:lnSpc>
                <a:spcPct val="90000"/>
              </a:lnSpc>
            </a:pPr>
            <a:r>
              <a:rPr lang="en-US" dirty="0">
                <a:latin typeface="Calibri" panose="020F0502020204030204" pitchFamily="34" charset="0"/>
              </a:rPr>
              <a:t>Value (or Lightness or Brightness)</a:t>
            </a:r>
          </a:p>
          <a:p>
            <a:pPr lvl="1">
              <a:lnSpc>
                <a:spcPct val="90000"/>
              </a:lnSpc>
            </a:pPr>
            <a:r>
              <a:rPr lang="en-US" dirty="0" smtClean="0">
                <a:latin typeface="Calibri" panose="020F0502020204030204" pitchFamily="34" charset="0"/>
              </a:rPr>
              <a:t>How </a:t>
            </a:r>
            <a:r>
              <a:rPr lang="en-US" dirty="0">
                <a:latin typeface="Calibri" panose="020F0502020204030204" pitchFamily="34" charset="0"/>
              </a:rPr>
              <a:t>much light appears to be reflected from a surface</a:t>
            </a:r>
          </a:p>
          <a:p>
            <a:pPr lvl="1">
              <a:lnSpc>
                <a:spcPct val="90000"/>
              </a:lnSpc>
            </a:pPr>
            <a:r>
              <a:rPr lang="en-US" dirty="0" smtClean="0">
                <a:latin typeface="Calibri" panose="020F0502020204030204" pitchFamily="34" charset="0"/>
              </a:rPr>
              <a:t>Some </a:t>
            </a:r>
            <a:r>
              <a:rPr lang="en-US" dirty="0">
                <a:latin typeface="Calibri" panose="020F0502020204030204" pitchFamily="34" charset="0"/>
              </a:rPr>
              <a:t>hues </a:t>
            </a:r>
            <a:r>
              <a:rPr lang="en-US" dirty="0" smtClean="0">
                <a:latin typeface="Calibri" panose="020F0502020204030204" pitchFamily="34" charset="0"/>
              </a:rPr>
              <a:t>inherently </a:t>
            </a:r>
            <a:r>
              <a:rPr lang="en-US" dirty="0">
                <a:latin typeface="Calibri" panose="020F0502020204030204" pitchFamily="34" charset="0"/>
              </a:rPr>
              <a:t>lighter (yellow) </a:t>
            </a:r>
            <a:r>
              <a:rPr lang="en-US" dirty="0" smtClean="0">
                <a:latin typeface="Calibri" panose="020F0502020204030204" pitchFamily="34" charset="0"/>
              </a:rPr>
              <a:t>or </a:t>
            </a:r>
            <a:r>
              <a:rPr lang="en-US" dirty="0">
                <a:latin typeface="Calibri" panose="020F0502020204030204" pitchFamily="34" charset="0"/>
              </a:rPr>
              <a:t>darker (blue)</a:t>
            </a:r>
          </a:p>
          <a:p>
            <a:endParaRPr lang="en-US" dirty="0"/>
          </a:p>
        </p:txBody>
      </p:sp>
    </p:spTree>
    <p:extLst>
      <p:ext uri="{BB962C8B-B14F-4D97-AF65-F5344CB8AC3E}">
        <p14:creationId xmlns:p14="http://schemas.microsoft.com/office/powerpoint/2010/main" val="508464842"/>
      </p:ext>
    </p:extLst>
  </p:cSld>
  <p:clrMapOvr>
    <a:masterClrMapping/>
  </p:clrMapOvr>
  <p:transition>
    <p:dissolve/>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9" presetClass="entr" presetSubtype="0" fill="hold" grpId="0" nodeType="withEffect">
                                  <p:stCondLst>
                                    <p:cond delay="0"/>
                                  </p:stCondLst>
                                  <p:childTnLst>
                                    <p:set>
                                      <p:cBhvr>
                                        <p:cTn id="6" dur="1" fill="hold">
                                          <p:stCondLst>
                                            <p:cond delay="0"/>
                                          </p:stCondLst>
                                        </p:cTn>
                                        <p:tgtEl>
                                          <p:spTgt spid="521220"/>
                                        </p:tgtEl>
                                        <p:attrNameLst>
                                          <p:attrName>style.visibility</p:attrName>
                                        </p:attrNameLst>
                                      </p:cBhvr>
                                      <p:to>
                                        <p:strVal val="visible"/>
                                      </p:to>
                                    </p:set>
                                    <p:animEffect transition="in" filter="dissolve">
                                      <p:cBhvr>
                                        <p:cTn id="7" dur="500"/>
                                        <p:tgtEl>
                                          <p:spTgt spid="521220"/>
                                        </p:tgtEl>
                                      </p:cBhvr>
                                    </p:animEffect>
                                  </p:childTnLst>
                                </p:cTn>
                              </p:par>
                              <p:par>
                                <p:cTn id="8" presetID="9" presetClass="entr" presetSubtype="0" fill="hold" grpId="0" nodeType="withEffect">
                                  <p:stCondLst>
                                    <p:cond delay="0"/>
                                  </p:stCondLst>
                                  <p:childTnLst>
                                    <p:set>
                                      <p:cBhvr>
                                        <p:cTn id="9" dur="1" fill="hold">
                                          <p:stCondLst>
                                            <p:cond delay="0"/>
                                          </p:stCondLst>
                                        </p:cTn>
                                        <p:tgtEl>
                                          <p:spTgt spid="521221"/>
                                        </p:tgtEl>
                                        <p:attrNameLst>
                                          <p:attrName>style.visibility</p:attrName>
                                        </p:attrNameLst>
                                      </p:cBhvr>
                                      <p:to>
                                        <p:strVal val="visible"/>
                                      </p:to>
                                    </p:set>
                                    <p:animEffect transition="in" filter="dissolve">
                                      <p:cBhvr>
                                        <p:cTn id="10" dur="500"/>
                                        <p:tgtEl>
                                          <p:spTgt spid="5212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1220" grpId="0" animBg="1"/>
      <p:bldP spid="52122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3266" name="Rectangle 2"/>
          <p:cNvSpPr>
            <a:spLocks noGrp="1"/>
          </p:cNvSpPr>
          <p:nvPr>
            <p:ph type="title"/>
          </p:nvPr>
        </p:nvSpPr>
        <p:spPr/>
        <p:txBody>
          <a:bodyPr/>
          <a:lstStyle/>
          <a:p>
            <a:r>
              <a:rPr lang="en-US" dirty="0" smtClean="0">
                <a:latin typeface="Calibri" panose="020F0502020204030204" pitchFamily="34" charset="0"/>
              </a:rPr>
              <a:t>Color Components</a:t>
            </a:r>
          </a:p>
        </p:txBody>
      </p:sp>
      <p:pic>
        <p:nvPicPr>
          <p:cNvPr id="523267" name="Picture 3" descr="lightnes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3294" y="2051049"/>
            <a:ext cx="4308306" cy="2990093"/>
          </a:xfrm>
          <a:prstGeom prst="rect">
            <a:avLst/>
          </a:prstGeom>
          <a:noFill/>
          <a:extLst>
            <a:ext uri="{909E8E84-426E-40DD-AFC4-6F175D3DCCD1}">
              <a14:hiddenFill xmlns:a14="http://schemas.microsoft.com/office/drawing/2010/main">
                <a:solidFill>
                  <a:srgbClr val="FFFFFF"/>
                </a:solidFill>
              </a14:hiddenFill>
            </a:ext>
          </a:extLst>
        </p:spPr>
      </p:pic>
      <p:pic>
        <p:nvPicPr>
          <p:cNvPr id="523268" name="Picture 4" descr="saturati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6247" y="2051049"/>
            <a:ext cx="4300268" cy="2990093"/>
          </a:xfrm>
          <a:prstGeom prst="rect">
            <a:avLst/>
          </a:prstGeom>
          <a:noFill/>
          <a:extLst>
            <a:ext uri="{909E8E84-426E-40DD-AFC4-6F175D3DCCD1}">
              <a14:hiddenFill xmlns:a14="http://schemas.microsoft.com/office/drawing/2010/main">
                <a:solidFill>
                  <a:srgbClr val="FFFFFF"/>
                </a:solidFill>
              </a14:hiddenFill>
            </a:ext>
          </a:extLst>
        </p:spPr>
      </p:pic>
      <p:sp>
        <p:nvSpPr>
          <p:cNvPr id="523269" name="Rectangle 5"/>
          <p:cNvSpPr>
            <a:spLocks noGrp="1"/>
          </p:cNvSpPr>
          <p:nvPr>
            <p:ph type="body" sz="half" idx="1"/>
          </p:nvPr>
        </p:nvSpPr>
        <p:spPr>
          <a:xfrm>
            <a:off x="4643438" y="1109663"/>
            <a:ext cx="3960812" cy="4525962"/>
          </a:xfrm>
        </p:spPr>
        <p:txBody>
          <a:bodyPr/>
          <a:lstStyle/>
          <a:p>
            <a:r>
              <a:rPr lang="en-US" sz="2600" dirty="0" smtClean="0">
                <a:latin typeface="Calibri" panose="020F0502020204030204" pitchFamily="34" charset="0"/>
              </a:rPr>
              <a:t>Value</a:t>
            </a:r>
          </a:p>
        </p:txBody>
      </p:sp>
      <p:sp>
        <p:nvSpPr>
          <p:cNvPr id="523270" name="Rectangle 6"/>
          <p:cNvSpPr>
            <a:spLocks noGrp="1"/>
          </p:cNvSpPr>
          <p:nvPr>
            <p:ph type="body" sz="half" idx="2"/>
          </p:nvPr>
        </p:nvSpPr>
        <p:spPr>
          <a:xfrm>
            <a:off x="304800" y="1066800"/>
            <a:ext cx="4148138" cy="4535488"/>
          </a:xfrm>
        </p:spPr>
        <p:txBody>
          <a:bodyPr/>
          <a:lstStyle/>
          <a:p>
            <a:r>
              <a:rPr lang="en-US" sz="2600" dirty="0" smtClean="0">
                <a:latin typeface="Calibri" panose="020F0502020204030204" pitchFamily="34" charset="0"/>
              </a:rPr>
              <a:t>Saturation</a:t>
            </a:r>
          </a:p>
        </p:txBody>
      </p:sp>
      <p:sp>
        <p:nvSpPr>
          <p:cNvPr id="523272" name="Text Box 8"/>
          <p:cNvSpPr txBox="1">
            <a:spLocks noChangeArrowheads="1"/>
          </p:cNvSpPr>
          <p:nvPr/>
        </p:nvSpPr>
        <p:spPr bwMode="auto">
          <a:xfrm>
            <a:off x="1927225" y="6019800"/>
            <a:ext cx="7064375"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type="none" w="sm" len="sm"/>
                <a:tailEnd type="none" w="sm" len="sm"/>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algn="l" eaLnBrk="0" hangingPunct="0">
              <a:spcBef>
                <a:spcPct val="20000"/>
              </a:spcBef>
            </a:pPr>
            <a:r>
              <a:rPr kumimoji="1" lang="en-US" sz="1400" dirty="0">
                <a:latin typeface="Tahoma" pitchFamily="34" charset="0"/>
              </a:rPr>
              <a:t>from </a:t>
            </a:r>
            <a:r>
              <a:rPr kumimoji="1" lang="en-US" sz="1400" dirty="0">
                <a:latin typeface="Tahoma" pitchFamily="34" charset="0"/>
                <a:hlinkClick r:id="rId5"/>
              </a:rPr>
              <a:t>http://</a:t>
            </a:r>
            <a:r>
              <a:rPr kumimoji="1" lang="en-US" sz="1400" dirty="0" smtClean="0">
                <a:latin typeface="Tahoma" pitchFamily="34" charset="0"/>
                <a:hlinkClick r:id="rId5"/>
              </a:rPr>
              <a:t>www2.ncsu.edu/scivis/lessons/colormodels/color_models2.html#saturation</a:t>
            </a:r>
            <a:endParaRPr kumimoji="1" lang="en-US" sz="1400" dirty="0">
              <a:latin typeface="Tahoma" pitchFamily="34" charset="0"/>
            </a:endParaRPr>
          </a:p>
        </p:txBody>
      </p:sp>
    </p:spTree>
    <p:extLst>
      <p:ext uri="{BB962C8B-B14F-4D97-AF65-F5344CB8AC3E}">
        <p14:creationId xmlns:p14="http://schemas.microsoft.com/office/powerpoint/2010/main" val="1301783180"/>
      </p:ext>
    </p:extLst>
  </p:cSld>
  <p:clrMapOvr>
    <a:masterClrMapping/>
  </p:clrMapOvr>
  <p:transition>
    <p:dissolve/>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AB"/>
        </a:solidFill>
      </a:spPr>
      <a:bodyPr rtlCol="0" anchor="t" anchorCtr="0"/>
      <a:lstStyle>
        <a:defPPr>
          <a:defRPr dirty="0">
            <a:solidFill>
              <a:srgbClr val="FF0000"/>
            </a:solidFill>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57862</TotalTime>
  <Words>2617</Words>
  <Application>Microsoft Office PowerPoint</Application>
  <PresentationFormat>On-screen Show (4:3)</PresentationFormat>
  <Paragraphs>487</Paragraphs>
  <Slides>75</Slides>
  <Notes>37</Notes>
  <HiddenSlides>0</HiddenSlides>
  <MMClips>0</MMClips>
  <ScaleCrop>false</ScaleCrop>
  <HeadingPairs>
    <vt:vector size="4" baseType="variant">
      <vt:variant>
        <vt:lpstr>Theme</vt:lpstr>
      </vt:variant>
      <vt:variant>
        <vt:i4>1</vt:i4>
      </vt:variant>
      <vt:variant>
        <vt:lpstr>Slide Titles</vt:lpstr>
      </vt:variant>
      <vt:variant>
        <vt:i4>75</vt:i4>
      </vt:variant>
    </vt:vector>
  </HeadingPairs>
  <TitlesOfParts>
    <vt:vector size="76" baseType="lpstr">
      <vt:lpstr>Office Theme</vt:lpstr>
      <vt:lpstr>Properties of People (Part I)</vt:lpstr>
      <vt:lpstr>Overview</vt:lpstr>
      <vt:lpstr>Why Study Color?</vt:lpstr>
      <vt:lpstr>Pop Quiz: What does this image show?</vt:lpstr>
      <vt:lpstr>Bad and Good Use of Color</vt:lpstr>
      <vt:lpstr>Visible Spectrum</vt:lpstr>
      <vt:lpstr>RGB: A Technology-Centered Color Model</vt:lpstr>
      <vt:lpstr>HSV Color Model</vt:lpstr>
      <vt:lpstr>Color Components</vt:lpstr>
      <vt:lpstr>PowerPoint Presentation</vt:lpstr>
      <vt:lpstr>Visualization of HSV Color Space</vt:lpstr>
      <vt:lpstr>Can Convert RGB to HSV and Back</vt:lpstr>
      <vt:lpstr>Color Model Summary</vt:lpstr>
      <vt:lpstr>Human Visual System</vt:lpstr>
      <vt:lpstr>Retina</vt:lpstr>
      <vt:lpstr>Distribution of Cones and Rods</vt:lpstr>
      <vt:lpstr>Distribution of Cones and Rods</vt:lpstr>
      <vt:lpstr>Color Perception via Cones</vt:lpstr>
      <vt:lpstr>Color Sensitivity</vt:lpstr>
      <vt:lpstr>Design Tip #1 Don’t Rely on Blue for Small Objects</vt:lpstr>
      <vt:lpstr>Design Tip #2 Don’t Rely on Blue for Older Users</vt:lpstr>
      <vt:lpstr>Design Tip #3  Minimize saturated colors</vt:lpstr>
      <vt:lpstr>Color Guidelines</vt:lpstr>
      <vt:lpstr>Color Deficiency  (also known as “color blindness”)</vt:lpstr>
      <vt:lpstr>Ishihara Test for Color Blindness</vt:lpstr>
      <vt:lpstr>Color Deficiency Example</vt:lpstr>
      <vt:lpstr>Design Tip #4 Don’t Rely Solely on Hue (color deficiencies)</vt:lpstr>
      <vt:lpstr>Design Tip #5 Design your UIs in grayscale first </vt:lpstr>
      <vt:lpstr>PowerPoint Presentation</vt:lpstr>
      <vt:lpstr>PowerPoint Presentation</vt:lpstr>
      <vt:lpstr>Aside: Proper Colors</vt:lpstr>
      <vt:lpstr>Perception of Color is Not the Same as Displayed Color</vt:lpstr>
      <vt:lpstr>Perception of Color is Not the Same as Displayed Color</vt:lpstr>
      <vt:lpstr>Some Questions For Class</vt:lpstr>
      <vt:lpstr>Human Physiology Drives Design</vt:lpstr>
      <vt:lpstr>Two Interesting Color Factoids</vt:lpstr>
      <vt:lpstr>Design Tips</vt:lpstr>
      <vt:lpstr>Material Design Color Tool</vt:lpstr>
      <vt:lpstr>Recap of Design Tips</vt:lpstr>
      <vt:lpstr>What’s Wrong Here?</vt:lpstr>
      <vt:lpstr>Silliest Video You Will See All Week</vt:lpstr>
      <vt:lpstr>How to Prevent These Problems?</vt:lpstr>
      <vt:lpstr>Fitts’ Law</vt:lpstr>
      <vt:lpstr>Good Example of Fitts’ Law</vt:lpstr>
      <vt:lpstr>Another Fitts’ Law Example</vt:lpstr>
      <vt:lpstr>Fitts’ Law</vt:lpstr>
      <vt:lpstr>So Why Does Fitts’ Law Matter? (1/5)</vt:lpstr>
      <vt:lpstr>So Why Does Fitts’ Law Matter? (2/5)</vt:lpstr>
      <vt:lpstr>So Why Does Fitts’ Law Matter? (3/5)</vt:lpstr>
      <vt:lpstr>So Why Does Fitts’ Law Matter? (4/5)</vt:lpstr>
      <vt:lpstr>So Why Does Fitts’ Law Matter? (5/5)</vt:lpstr>
      <vt:lpstr>“Beating” Fitts’ Law Next Week</vt:lpstr>
      <vt:lpstr>Design of Everyday Things</vt:lpstr>
      <vt:lpstr>The Interface Cycle</vt:lpstr>
      <vt:lpstr>The Interface Cycle</vt:lpstr>
      <vt:lpstr>The Interface Cycle</vt:lpstr>
      <vt:lpstr>The Interface Cycle</vt:lpstr>
      <vt:lpstr>The Interface Cycle</vt:lpstr>
      <vt:lpstr>The Interface Cycle</vt:lpstr>
      <vt:lpstr>The Interface Cycle</vt:lpstr>
      <vt:lpstr>Norman’s Gulfs</vt:lpstr>
      <vt:lpstr>Norman’s Gulfs</vt:lpstr>
      <vt:lpstr>Example of the Gulfs</vt:lpstr>
      <vt:lpstr>Example of the Gulfs</vt:lpstr>
      <vt:lpstr>Example of the Gulfs</vt:lpstr>
      <vt:lpstr>Summary</vt:lpstr>
      <vt:lpstr>Bad and Good Use of Color</vt:lpstr>
      <vt:lpstr>PowerPoint Presentation</vt:lpstr>
      <vt:lpstr>PowerPoint Presentation</vt:lpstr>
      <vt:lpstr>What Kinds of Design Problems Can Lead to Big Gulf of Evaluation?</vt:lpstr>
      <vt:lpstr>What Kinds of Design Problems Can Lead to Big Gulf of Execution?</vt:lpstr>
      <vt:lpstr>Some Causes of Gulf of Evaluation</vt:lpstr>
      <vt:lpstr>Some Causes of Gulf of Execution</vt:lpstr>
      <vt:lpstr>PowerPoint Presentation</vt:lpstr>
      <vt:lpstr>PowerPoint Presentation</vt:lpstr>
    </vt:vector>
  </TitlesOfParts>
  <Company>Carnegie Mellon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Human Interaction: Mobility, Privacy, Security</dc:title>
  <dc:creator>Jason Hong</dc:creator>
  <cp:lastModifiedBy>Jason Hong</cp:lastModifiedBy>
  <cp:revision>1111</cp:revision>
  <cp:lastPrinted>2016-08-30T12:58:42Z</cp:lastPrinted>
  <dcterms:created xsi:type="dcterms:W3CDTF">2009-08-12T18:33:59Z</dcterms:created>
  <dcterms:modified xsi:type="dcterms:W3CDTF">2018-10-08T02:16:55Z</dcterms:modified>
</cp:coreProperties>
</file>

<file path=docProps/thumbnail.jpeg>
</file>